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3"/>
  </p:handoutMasterIdLst>
  <p:sldIdLst>
    <p:sldId id="256" r:id="rId2"/>
    <p:sldId id="257" r:id="rId3"/>
    <p:sldId id="262" r:id="rId4"/>
    <p:sldId id="266" r:id="rId5"/>
    <p:sldId id="258" r:id="rId6"/>
    <p:sldId id="268" r:id="rId7"/>
    <p:sldId id="259" r:id="rId8"/>
    <p:sldId id="261" r:id="rId9"/>
    <p:sldId id="269" r:id="rId10"/>
    <p:sldId id="264" r:id="rId11"/>
    <p:sldId id="273" r:id="rId12"/>
    <p:sldId id="274" r:id="rId13"/>
    <p:sldId id="271" r:id="rId14"/>
    <p:sldId id="275" r:id="rId15"/>
    <p:sldId id="272" r:id="rId16"/>
    <p:sldId id="276" r:id="rId17"/>
    <p:sldId id="277" r:id="rId18"/>
    <p:sldId id="260" r:id="rId19"/>
    <p:sldId id="263" r:id="rId20"/>
    <p:sldId id="267"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8" autoAdjust="0"/>
    <p:restoredTop sz="98462" autoAdjust="0"/>
  </p:normalViewPr>
  <p:slideViewPr>
    <p:cSldViewPr snapToGrid="0" snapToObjects="1">
      <p:cViewPr>
        <p:scale>
          <a:sx n="81" d="100"/>
          <a:sy n="81" d="100"/>
        </p:scale>
        <p:origin x="-536"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A9705E-A424-524D-90A1-CCEFBDBF11CE}" type="datetimeFigureOut">
              <a:rPr lang="en-US" smtClean="0"/>
              <a:t>12/7/11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E10AEF-5CE5-8E4B-B2CF-5F067D6E2955}" type="slidenum">
              <a:rPr lang="en-US" smtClean="0"/>
              <a:t>‹#›</a:t>
            </a:fld>
            <a:endParaRPr lang="en-US"/>
          </a:p>
        </p:txBody>
      </p:sp>
    </p:spTree>
    <p:extLst>
      <p:ext uri="{BB962C8B-B14F-4D97-AF65-F5344CB8AC3E}">
        <p14:creationId xmlns:p14="http://schemas.microsoft.com/office/powerpoint/2010/main" val="2485806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12/7/11</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12/7/11</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12/7/11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12/7/11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12/7/11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12/7/11</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12/7/11</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shley.morissette@gmail.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shley.morissette@gmail.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en-US" dirty="0" smtClean="0"/>
              <a:t>By: Ashley Morissette</a:t>
            </a:r>
          </a:p>
          <a:p>
            <a:r>
              <a:rPr lang="en-US" dirty="0" smtClean="0"/>
              <a:t>ED 7201</a:t>
            </a:r>
          </a:p>
          <a:p>
            <a:r>
              <a:rPr lang="en-US" dirty="0" smtClean="0"/>
              <a:t>Dr. O’Connor-</a:t>
            </a:r>
            <a:r>
              <a:rPr lang="en-US" dirty="0" err="1" smtClean="0"/>
              <a:t>Petruso</a:t>
            </a:r>
            <a:endParaRPr lang="en-US" dirty="0" smtClean="0"/>
          </a:p>
          <a:p>
            <a:r>
              <a:rPr lang="en-US" dirty="0" smtClean="0"/>
              <a:t>Fall 2011</a:t>
            </a:r>
            <a:endParaRPr lang="en-US" dirty="0"/>
          </a:p>
        </p:txBody>
      </p:sp>
      <p:sp>
        <p:nvSpPr>
          <p:cNvPr id="4" name="Title 3"/>
          <p:cNvSpPr>
            <a:spLocks noGrp="1"/>
          </p:cNvSpPr>
          <p:nvPr>
            <p:ph type="title"/>
          </p:nvPr>
        </p:nvSpPr>
        <p:spPr>
          <a:xfrm>
            <a:off x="457200" y="1651000"/>
            <a:ext cx="6324600" cy="2540000"/>
          </a:xfrm>
        </p:spPr>
        <p:txBody>
          <a:bodyPr/>
          <a:lstStyle/>
          <a:p>
            <a:r>
              <a:rPr lang="en-US" dirty="0" smtClean="0"/>
              <a:t>An art therapy approach to behavior modification</a:t>
            </a:r>
            <a:endParaRPr lang="en-US" dirty="0"/>
          </a:p>
        </p:txBody>
      </p:sp>
    </p:spTree>
    <p:extLst>
      <p:ext uri="{BB962C8B-B14F-4D97-AF65-F5344CB8AC3E}">
        <p14:creationId xmlns:p14="http://schemas.microsoft.com/office/powerpoint/2010/main" val="18719247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Sample art integrated math activities</a:t>
            </a:r>
            <a:endParaRPr lang="en-US" dirty="0"/>
          </a:p>
        </p:txBody>
      </p:sp>
      <p:sp>
        <p:nvSpPr>
          <p:cNvPr id="8" name="TextBox 7"/>
          <p:cNvSpPr txBox="1"/>
          <p:nvPr/>
        </p:nvSpPr>
        <p:spPr>
          <a:xfrm>
            <a:off x="381000" y="3930762"/>
            <a:ext cx="437640" cy="1323439"/>
          </a:xfrm>
          <a:prstGeom prst="rect">
            <a:avLst/>
          </a:prstGeom>
          <a:noFill/>
        </p:spPr>
        <p:txBody>
          <a:bodyPr wrap="none" rtlCol="0">
            <a:spAutoFit/>
          </a:bodyPr>
          <a:lstStyle/>
          <a:p>
            <a:endParaRPr lang="en-US" sz="2000" dirty="0" smtClean="0">
              <a:solidFill>
                <a:schemeClr val="tx2"/>
              </a:solidFill>
            </a:endParaRPr>
          </a:p>
          <a:p>
            <a:pPr marL="342900" indent="-342900">
              <a:buFont typeface="Wingdings" charset="2"/>
              <a:buChar char="u"/>
            </a:pPr>
            <a:endParaRPr lang="en-US" sz="2000" dirty="0">
              <a:solidFill>
                <a:schemeClr val="tx2"/>
              </a:solidFill>
            </a:endParaRPr>
          </a:p>
          <a:p>
            <a:endParaRPr lang="en-US" sz="2000" dirty="0" smtClean="0">
              <a:solidFill>
                <a:schemeClr val="tx2"/>
              </a:solidFill>
            </a:endParaRPr>
          </a:p>
          <a:p>
            <a:r>
              <a:rPr lang="en-US" sz="2000" dirty="0" smtClean="0">
                <a:solidFill>
                  <a:schemeClr val="tx2"/>
                </a:solidFill>
              </a:rPr>
              <a:t> </a:t>
            </a:r>
            <a:endParaRPr lang="en-US" sz="2000" dirty="0">
              <a:solidFill>
                <a:srgbClr val="C66951"/>
              </a:solidFill>
            </a:endParaRPr>
          </a:p>
        </p:txBody>
      </p:sp>
      <p:pic>
        <p:nvPicPr>
          <p:cNvPr id="10" name="Content Placeholder 9" descr="IMG_2070.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9584" r="-9584"/>
          <a:stretch/>
        </p:blipFill>
        <p:spPr>
          <a:xfrm>
            <a:off x="1384371" y="1929927"/>
            <a:ext cx="6360397" cy="4001670"/>
          </a:xfrm>
        </p:spPr>
      </p:pic>
    </p:spTree>
    <p:extLst>
      <p:ext uri="{BB962C8B-B14F-4D97-AF65-F5344CB8AC3E}">
        <p14:creationId xmlns:p14="http://schemas.microsoft.com/office/powerpoint/2010/main" val="2199191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2064.JPG"/>
          <p:cNvPicPr>
            <a:picLocks noGrp="1" noChangeAspect="1"/>
          </p:cNvPicPr>
          <p:nvPr>
            <p:ph idx="1"/>
          </p:nvPr>
        </p:nvPicPr>
        <p:blipFill>
          <a:blip r:embed="rId2" cstate="print">
            <a:extLst>
              <a:ext uri="{28A0092B-C50C-407E-A947-70E740481C1C}">
                <a14:useLocalDpi xmlns:a14="http://schemas.microsoft.com/office/drawing/2010/main" val="0"/>
              </a:ext>
            </a:extLst>
          </a:blip>
          <a:srcRect l="-21514" r="-21514"/>
          <a:stretch>
            <a:fillRect/>
          </a:stretch>
        </p:blipFill>
        <p:spPr>
          <a:xfrm>
            <a:off x="354367" y="2032669"/>
            <a:ext cx="8407893" cy="4407408"/>
          </a:xfrm>
        </p:spPr>
      </p:pic>
      <p:sp>
        <p:nvSpPr>
          <p:cNvPr id="3" name="Title 2"/>
          <p:cNvSpPr>
            <a:spLocks noGrp="1"/>
          </p:cNvSpPr>
          <p:nvPr>
            <p:ph type="title"/>
          </p:nvPr>
        </p:nvSpPr>
        <p:spPr/>
        <p:txBody>
          <a:bodyPr/>
          <a:lstStyle/>
          <a:p>
            <a:r>
              <a:rPr lang="en-US" dirty="0"/>
              <a:t>Sample art integrated math activities</a:t>
            </a:r>
          </a:p>
        </p:txBody>
      </p:sp>
    </p:spTree>
    <p:extLst>
      <p:ext uri="{BB962C8B-B14F-4D97-AF65-F5344CB8AC3E}">
        <p14:creationId xmlns:p14="http://schemas.microsoft.com/office/powerpoint/2010/main" val="1290233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2068.JPG"/>
          <p:cNvPicPr>
            <a:picLocks noGrp="1" noChangeAspect="1"/>
          </p:cNvPicPr>
          <p:nvPr>
            <p:ph idx="1"/>
          </p:nvPr>
        </p:nvPicPr>
        <p:blipFill>
          <a:blip r:embed="rId2" cstate="print">
            <a:extLst>
              <a:ext uri="{28A0092B-C50C-407E-A947-70E740481C1C}">
                <a14:useLocalDpi xmlns:a14="http://schemas.microsoft.com/office/drawing/2010/main" val="0"/>
              </a:ext>
            </a:extLst>
          </a:blip>
          <a:srcRect l="-21514" r="-21514"/>
          <a:stretch>
            <a:fillRect/>
          </a:stretch>
        </p:blipFill>
        <p:spPr>
          <a:xfrm>
            <a:off x="380999" y="1891548"/>
            <a:ext cx="8407893" cy="4407408"/>
          </a:xfrm>
        </p:spPr>
      </p:pic>
      <p:sp>
        <p:nvSpPr>
          <p:cNvPr id="3" name="Title 2"/>
          <p:cNvSpPr>
            <a:spLocks noGrp="1"/>
          </p:cNvSpPr>
          <p:nvPr>
            <p:ph type="title"/>
          </p:nvPr>
        </p:nvSpPr>
        <p:spPr/>
        <p:txBody>
          <a:bodyPr/>
          <a:lstStyle/>
          <a:p>
            <a:r>
              <a:rPr lang="en-US" dirty="0"/>
              <a:t>Sample art integrated math activities</a:t>
            </a:r>
          </a:p>
        </p:txBody>
      </p:sp>
    </p:spTree>
    <p:extLst>
      <p:ext uri="{BB962C8B-B14F-4D97-AF65-F5344CB8AC3E}">
        <p14:creationId xmlns:p14="http://schemas.microsoft.com/office/powerpoint/2010/main" val="2437402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sz="2800" dirty="0" smtClean="0"/>
              <a:t>	 </a:t>
            </a:r>
            <a:r>
              <a:rPr lang="en-US" sz="2600" dirty="0" smtClean="0"/>
              <a:t>A </a:t>
            </a:r>
            <a:r>
              <a:rPr lang="en-US" sz="2600" dirty="0"/>
              <a:t>group of students </a:t>
            </a:r>
            <a:r>
              <a:rPr lang="en-US" sz="2600" dirty="0" smtClean="0"/>
              <a:t>from </a:t>
            </a:r>
            <a:r>
              <a:rPr lang="en-US" sz="2600" dirty="0"/>
              <a:t>P.S. </a:t>
            </a:r>
            <a:r>
              <a:rPr lang="en-US" sz="2600" dirty="0" smtClean="0"/>
              <a:t>X- a </a:t>
            </a:r>
            <a:r>
              <a:rPr lang="en-US" sz="2600" dirty="0"/>
              <a:t>low-income urban school in East New York, Brooklyn. The population is 43% African American, 25% Asian and 21% Hispanic. The participants will be first-grade students who have demonstrated a </a:t>
            </a:r>
            <a:r>
              <a:rPr lang="en-US" sz="3200" dirty="0">
                <a:solidFill>
                  <a:srgbClr val="C66951"/>
                </a:solidFill>
              </a:rPr>
              <a:t>lack of focus</a:t>
            </a:r>
            <a:r>
              <a:rPr lang="en-US" sz="2800" dirty="0"/>
              <a:t>, </a:t>
            </a:r>
            <a:r>
              <a:rPr lang="en-US" sz="3200" dirty="0">
                <a:solidFill>
                  <a:srgbClr val="C66951"/>
                </a:solidFill>
              </a:rPr>
              <a:t>behavioral problems</a:t>
            </a:r>
            <a:r>
              <a:rPr lang="en-US" sz="2800" dirty="0"/>
              <a:t>, </a:t>
            </a:r>
            <a:r>
              <a:rPr lang="en-US" sz="2600" dirty="0"/>
              <a:t>and/or </a:t>
            </a:r>
            <a:r>
              <a:rPr lang="en-US" sz="3200" dirty="0">
                <a:solidFill>
                  <a:srgbClr val="C66951"/>
                </a:solidFill>
              </a:rPr>
              <a:t>underdeveloped social skills. </a:t>
            </a:r>
            <a:endParaRPr lang="en-US" sz="3200" dirty="0" smtClean="0">
              <a:solidFill>
                <a:srgbClr val="C66951"/>
              </a:solidFill>
            </a:endParaRPr>
          </a:p>
          <a:p>
            <a:pPr marL="45720" indent="0">
              <a:buNone/>
            </a:pPr>
            <a:endParaRPr lang="en-US" dirty="0" smtClean="0">
              <a:solidFill>
                <a:srgbClr val="C66951"/>
              </a:solidFill>
            </a:endParaRPr>
          </a:p>
        </p:txBody>
      </p:sp>
      <p:sp>
        <p:nvSpPr>
          <p:cNvPr id="3" name="Title 2"/>
          <p:cNvSpPr>
            <a:spLocks noGrp="1"/>
          </p:cNvSpPr>
          <p:nvPr>
            <p:ph type="title"/>
          </p:nvPr>
        </p:nvSpPr>
        <p:spPr/>
        <p:txBody>
          <a:bodyPr/>
          <a:lstStyle/>
          <a:p>
            <a:r>
              <a:rPr lang="en-US" dirty="0" smtClean="0"/>
              <a:t>participants</a:t>
            </a:r>
            <a:endParaRPr lang="en-US" dirty="0"/>
          </a:p>
        </p:txBody>
      </p:sp>
    </p:spTree>
    <p:extLst>
      <p:ext uri="{BB962C8B-B14F-4D97-AF65-F5344CB8AC3E}">
        <p14:creationId xmlns:p14="http://schemas.microsoft.com/office/powerpoint/2010/main" val="817341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45720" indent="0">
              <a:buNone/>
            </a:pPr>
            <a:r>
              <a:rPr lang="en-US" dirty="0"/>
              <a:t>Dear Parent/Guardian,</a:t>
            </a:r>
          </a:p>
          <a:p>
            <a:pPr marL="45720" indent="0">
              <a:buNone/>
            </a:pPr>
            <a:r>
              <a:rPr lang="en-US" dirty="0"/>
              <a:t>	I am currently a graduate student in Brooklyn College’s Childhood Education Master’s program. I am conducting a research study on the benefits of infusing art related activities into Math lessons, in order to increase the students’ on-task behavior. I am requesting your permission to use your child’s data for my research study. All instruction will take place in your child’s regular classroom and they will be receiving the same objectives as the rest of the class. This study will also allow your child to gain exposure to arts instruction. </a:t>
            </a:r>
          </a:p>
          <a:p>
            <a:pPr marL="45720" indent="0">
              <a:buNone/>
            </a:pPr>
            <a:r>
              <a:rPr lang="en-US" dirty="0"/>
              <a:t>	All results for this study will be reported as a group study and therefore, the participant’s names and information will be anonymous. I greatly appreciate your support.</a:t>
            </a:r>
          </a:p>
          <a:p>
            <a:pPr marL="45720" indent="0">
              <a:buNone/>
            </a:pPr>
            <a:r>
              <a:rPr lang="en-US" dirty="0"/>
              <a:t> </a:t>
            </a:r>
          </a:p>
          <a:p>
            <a:pPr marL="45720" indent="0">
              <a:buNone/>
            </a:pPr>
            <a:r>
              <a:rPr lang="en-US" dirty="0"/>
              <a:t>Sincerely,</a:t>
            </a:r>
          </a:p>
          <a:p>
            <a:pPr marL="45720" indent="0">
              <a:buNone/>
            </a:pPr>
            <a:r>
              <a:rPr lang="en-US" dirty="0"/>
              <a:t>Ashley Morissette</a:t>
            </a:r>
          </a:p>
          <a:p>
            <a:pPr marL="45720" indent="0">
              <a:buNone/>
            </a:pPr>
            <a:r>
              <a:rPr lang="en-US" dirty="0"/>
              <a:t> </a:t>
            </a:r>
          </a:p>
          <a:p>
            <a:pPr marL="45720" indent="0">
              <a:buNone/>
            </a:pPr>
            <a:r>
              <a:rPr lang="en-US" dirty="0"/>
              <a:t> </a:t>
            </a:r>
          </a:p>
          <a:p>
            <a:pPr marL="45720" indent="0">
              <a:buNone/>
            </a:pPr>
            <a:r>
              <a:rPr lang="en-US" dirty="0"/>
              <a:t/>
            </a:r>
            <a:br>
              <a:rPr lang="en-US" dirty="0"/>
            </a:br>
            <a:r>
              <a:rPr lang="en-US" dirty="0"/>
              <a:t>I give my child__________________________________________ permission to be a participant in this research study. </a:t>
            </a:r>
          </a:p>
          <a:p>
            <a:pPr marL="45720" indent="0">
              <a:buNone/>
            </a:pPr>
            <a:r>
              <a:rPr lang="en-US" dirty="0"/>
              <a:t> </a:t>
            </a:r>
          </a:p>
          <a:p>
            <a:pPr marL="45720" indent="0">
              <a:buNone/>
            </a:pPr>
            <a:r>
              <a:rPr lang="en-US" dirty="0"/>
              <a:t>Parent’s Signature:___________________________________ Date:____________________</a:t>
            </a:r>
          </a:p>
          <a:p>
            <a:endParaRPr lang="en-US" dirty="0"/>
          </a:p>
        </p:txBody>
      </p:sp>
      <p:sp>
        <p:nvSpPr>
          <p:cNvPr id="3" name="Title 2"/>
          <p:cNvSpPr>
            <a:spLocks noGrp="1"/>
          </p:cNvSpPr>
          <p:nvPr>
            <p:ph type="title"/>
          </p:nvPr>
        </p:nvSpPr>
        <p:spPr/>
        <p:txBody>
          <a:bodyPr/>
          <a:lstStyle/>
          <a:p>
            <a:r>
              <a:rPr lang="en-US" dirty="0" smtClean="0"/>
              <a:t>INSTRUMENTS: appendix d</a:t>
            </a:r>
            <a:endParaRPr lang="en-US" dirty="0"/>
          </a:p>
        </p:txBody>
      </p:sp>
    </p:spTree>
    <p:extLst>
      <p:ext uri="{BB962C8B-B14F-4D97-AF65-F5344CB8AC3E}">
        <p14:creationId xmlns:p14="http://schemas.microsoft.com/office/powerpoint/2010/main" val="3177506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1856645"/>
            <a:ext cx="6799372" cy="4269834"/>
          </a:xfrm>
        </p:spPr>
        <p:txBody>
          <a:bodyPr>
            <a:normAutofit/>
          </a:bodyPr>
          <a:lstStyle/>
          <a:p>
            <a:pPr marL="45720" indent="0">
              <a:buNone/>
            </a:pPr>
            <a:r>
              <a:rPr lang="en-US" sz="2800" dirty="0" smtClean="0">
                <a:solidFill>
                  <a:srgbClr val="BF974D"/>
                </a:solidFill>
              </a:rPr>
              <a:t>Sample of</a:t>
            </a:r>
          </a:p>
          <a:p>
            <a:pPr marL="45720" indent="0">
              <a:buNone/>
            </a:pPr>
            <a:r>
              <a:rPr lang="en-US" sz="2800" dirty="0" smtClean="0">
                <a:solidFill>
                  <a:srgbClr val="BF974D"/>
                </a:solidFill>
              </a:rPr>
              <a:t>Behavioral </a:t>
            </a:r>
          </a:p>
          <a:p>
            <a:pPr marL="45720" indent="0">
              <a:buNone/>
            </a:pPr>
            <a:r>
              <a:rPr lang="en-US" sz="2800" dirty="0" smtClean="0">
                <a:solidFill>
                  <a:srgbClr val="BF974D"/>
                </a:solidFill>
              </a:rPr>
              <a:t>Checklist</a:t>
            </a:r>
            <a:endParaRPr lang="en-US" sz="2800" dirty="0">
              <a:solidFill>
                <a:srgbClr val="BF974D"/>
              </a:solidFill>
            </a:endParaRPr>
          </a:p>
        </p:txBody>
      </p:sp>
      <p:sp>
        <p:nvSpPr>
          <p:cNvPr id="3" name="Title 2"/>
          <p:cNvSpPr>
            <a:spLocks noGrp="1"/>
          </p:cNvSpPr>
          <p:nvPr>
            <p:ph type="title"/>
          </p:nvPr>
        </p:nvSpPr>
        <p:spPr/>
        <p:txBody>
          <a:bodyPr/>
          <a:lstStyle/>
          <a:p>
            <a:r>
              <a:rPr lang="en-US" dirty="0" smtClean="0"/>
              <a:t>Instruments: appendix d</a:t>
            </a:r>
            <a:endParaRPr lang="en-US" dirty="0"/>
          </a:p>
        </p:txBody>
      </p:sp>
      <p:pic>
        <p:nvPicPr>
          <p:cNvPr id="4" name="Picture 3" descr="Screen shot 2011-12-03 at 4.14.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2027" y="1856645"/>
            <a:ext cx="5260233" cy="4566576"/>
          </a:xfrm>
          <a:prstGeom prst="rect">
            <a:avLst/>
          </a:prstGeom>
        </p:spPr>
      </p:pic>
    </p:spTree>
    <p:extLst>
      <p:ext uri="{BB962C8B-B14F-4D97-AF65-F5344CB8AC3E}">
        <p14:creationId xmlns:p14="http://schemas.microsoft.com/office/powerpoint/2010/main" val="278256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882170"/>
          </a:xfrm>
        </p:spPr>
        <p:txBody>
          <a:bodyPr>
            <a:normAutofit fontScale="25000" lnSpcReduction="20000"/>
          </a:bodyPr>
          <a:lstStyle/>
          <a:p>
            <a:pPr marL="45720" indent="0">
              <a:buNone/>
            </a:pPr>
            <a:r>
              <a:rPr lang="en-US" sz="2500" dirty="0"/>
              <a:t> </a:t>
            </a:r>
          </a:p>
          <a:p>
            <a:pPr marL="45720" indent="0">
              <a:buNone/>
            </a:pPr>
            <a:r>
              <a:rPr lang="en-US" sz="5600" dirty="0"/>
              <a:t>Dear </a:t>
            </a:r>
            <a:r>
              <a:rPr lang="en-US" sz="5600" u="sng" dirty="0" smtClean="0"/>
              <a:t>____________________,</a:t>
            </a:r>
            <a:r>
              <a:rPr lang="en-US" sz="5600" dirty="0"/>
              <a:t>	</a:t>
            </a:r>
            <a:endParaRPr lang="en-US" sz="5600" dirty="0"/>
          </a:p>
          <a:p>
            <a:pPr marL="45720" indent="0">
              <a:buNone/>
            </a:pPr>
            <a:endParaRPr lang="en-US" sz="5600" dirty="0" smtClean="0"/>
          </a:p>
          <a:p>
            <a:pPr marL="45720" indent="0">
              <a:buNone/>
            </a:pPr>
            <a:r>
              <a:rPr lang="en-US" sz="5600" dirty="0" smtClean="0"/>
              <a:t>	I </a:t>
            </a:r>
            <a:r>
              <a:rPr lang="en-US" sz="5600" dirty="0"/>
              <a:t>am currently a graduate student in Brooklyn College’s Childhood Education Master’s program. I am conducting a research study on the benefits of infusing art related activities into Math lessons, in order to increase the students’ on-task behavior. I am requesting your permission to use your student’s data for my research study. I will infuse art-integrated tasks into your existing lesson plans during the math block of your day. Instruction will take place 3 times a week, over a 6-week period. All instruction will take place in your classroom and the students will be receiving the same objectives as the rest of the class. I will measure students’ progress by requesting your participation in a questionnaire regarding students’ behaviors, pre and post intervention. 	</a:t>
            </a:r>
          </a:p>
          <a:p>
            <a:pPr marL="45720" indent="0">
              <a:buNone/>
            </a:pPr>
            <a:r>
              <a:rPr lang="en-US" sz="5600" dirty="0"/>
              <a:t>All results for this study will be reported as a group study and therefore, the participant’s names and information will be anonymous. I greatly appreciate your support. If you have any questions please feel free to contact me. </a:t>
            </a:r>
            <a:r>
              <a:rPr lang="en-US" sz="5600" u="sng" dirty="0">
                <a:hlinkClick r:id="rId2"/>
              </a:rPr>
              <a:t>Ashley.morissette@gmail.com</a:t>
            </a:r>
            <a:r>
              <a:rPr lang="en-US" sz="5600" dirty="0"/>
              <a:t> or 305.439.7622. </a:t>
            </a:r>
          </a:p>
          <a:p>
            <a:pPr marL="45720" indent="0">
              <a:buNone/>
            </a:pPr>
            <a:r>
              <a:rPr lang="en-US" sz="5600" dirty="0"/>
              <a:t> </a:t>
            </a:r>
          </a:p>
          <a:p>
            <a:pPr marL="45720" indent="0">
              <a:buNone/>
            </a:pPr>
            <a:r>
              <a:rPr lang="en-US" sz="5600" dirty="0"/>
              <a:t>Sincerely,</a:t>
            </a:r>
          </a:p>
          <a:p>
            <a:pPr marL="45720" indent="0">
              <a:buNone/>
            </a:pPr>
            <a:r>
              <a:rPr lang="en-US" sz="5600" dirty="0"/>
              <a:t>Ashley </a:t>
            </a:r>
            <a:r>
              <a:rPr lang="en-US" sz="5600" dirty="0" smtClean="0"/>
              <a:t>Morissette</a:t>
            </a:r>
            <a:endParaRPr lang="en-US" sz="5600" dirty="0"/>
          </a:p>
          <a:p>
            <a:pPr marL="45720" indent="0">
              <a:buNone/>
            </a:pPr>
            <a:r>
              <a:rPr lang="en-US" sz="5600" dirty="0"/>
              <a:t/>
            </a:r>
            <a:br>
              <a:rPr lang="en-US" sz="5600" dirty="0"/>
            </a:br>
            <a:r>
              <a:rPr lang="en-US" sz="5600" dirty="0"/>
              <a:t>I, __________________________________________ give my permission to be a participant in this research study. </a:t>
            </a:r>
          </a:p>
          <a:p>
            <a:pPr marL="45720" indent="0">
              <a:buNone/>
            </a:pPr>
            <a:r>
              <a:rPr lang="en-US" sz="5600" dirty="0"/>
              <a:t> </a:t>
            </a:r>
          </a:p>
          <a:p>
            <a:pPr marL="45720" indent="0">
              <a:buNone/>
            </a:pPr>
            <a:r>
              <a:rPr lang="en-US" sz="5600" dirty="0"/>
              <a:t>Teacher’s Signature:___________________________________ Date:____________________</a:t>
            </a:r>
          </a:p>
          <a:p>
            <a:endParaRPr lang="en-US" sz="5600" dirty="0"/>
          </a:p>
        </p:txBody>
      </p:sp>
      <p:sp>
        <p:nvSpPr>
          <p:cNvPr id="3" name="Title 2"/>
          <p:cNvSpPr>
            <a:spLocks noGrp="1"/>
          </p:cNvSpPr>
          <p:nvPr>
            <p:ph type="title"/>
          </p:nvPr>
        </p:nvSpPr>
        <p:spPr/>
        <p:txBody>
          <a:bodyPr/>
          <a:lstStyle/>
          <a:p>
            <a:r>
              <a:rPr lang="en-US" dirty="0" smtClean="0"/>
              <a:t>Instruments: appendix b</a:t>
            </a:r>
            <a:endParaRPr lang="en-US" dirty="0"/>
          </a:p>
        </p:txBody>
      </p:sp>
    </p:spTree>
    <p:extLst>
      <p:ext uri="{BB962C8B-B14F-4D97-AF65-F5344CB8AC3E}">
        <p14:creationId xmlns:p14="http://schemas.microsoft.com/office/powerpoint/2010/main" val="3714718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0000" lnSpcReduction="20000"/>
          </a:bodyPr>
          <a:lstStyle/>
          <a:p>
            <a:pPr marL="45720" indent="0">
              <a:buNone/>
            </a:pPr>
            <a:r>
              <a:rPr lang="en-US" sz="2900" dirty="0"/>
              <a:t>Dear Principal_____________________</a:t>
            </a:r>
            <a:r>
              <a:rPr lang="en-US" sz="2900" dirty="0" smtClean="0"/>
              <a:t>,</a:t>
            </a:r>
          </a:p>
          <a:p>
            <a:pPr marL="45720" indent="0">
              <a:buNone/>
            </a:pPr>
            <a:endParaRPr lang="en-US" sz="2900" dirty="0"/>
          </a:p>
          <a:p>
            <a:pPr marL="45720" indent="0">
              <a:buNone/>
            </a:pPr>
            <a:r>
              <a:rPr lang="en-US" sz="2900" dirty="0"/>
              <a:t>	I am currently a graduate student in Brooklyn College’s Childhood Education Master’s program. I am conducting a research study on the benefits of infusing art related activities into Math lessons, in order to increase the students’ on-task behavior. This study requires an intervention to be implemented in a real classroom setting. I am requesting your permission to use select first grade student’s data for my research study. I will infuse art-integrated tasks into the teacher’s existing lesson plans during the math block of the day. Instruction will take place 3 times a week, over a 6-week period. All instruction will take place in the child’s regular classroom and the students will be receiving the same objectives as the rest of the class. I will measure students’ progress by requesting the teacher’s participation in a questionnaire regarding students’ behaviors, pre and post intervention. 	</a:t>
            </a:r>
          </a:p>
          <a:p>
            <a:pPr marL="45720" indent="0">
              <a:buNone/>
            </a:pPr>
            <a:r>
              <a:rPr lang="en-US" sz="2900" dirty="0"/>
              <a:t>All results for this study will be reported as a group study and therefore, the participant’s names and information will be anonymous. I greatly appreciate your support. If you have any questions please feel free to contact me. </a:t>
            </a:r>
            <a:r>
              <a:rPr lang="en-US" sz="2900" u="sng" dirty="0">
                <a:hlinkClick r:id="rId2"/>
              </a:rPr>
              <a:t>Ashley.morissette@gmail.com</a:t>
            </a:r>
            <a:r>
              <a:rPr lang="en-US" sz="2900" dirty="0"/>
              <a:t> or 305.439.7622. </a:t>
            </a:r>
          </a:p>
          <a:p>
            <a:pPr marL="45720" indent="0">
              <a:buNone/>
            </a:pPr>
            <a:r>
              <a:rPr lang="en-US" sz="2900" dirty="0"/>
              <a:t> </a:t>
            </a:r>
          </a:p>
          <a:p>
            <a:pPr marL="45720" indent="0">
              <a:buNone/>
            </a:pPr>
            <a:r>
              <a:rPr lang="en-US" sz="2900" dirty="0"/>
              <a:t>Sincerely,</a:t>
            </a:r>
          </a:p>
          <a:p>
            <a:pPr marL="45720" indent="0">
              <a:buNone/>
            </a:pPr>
            <a:r>
              <a:rPr lang="en-US" sz="2900" dirty="0"/>
              <a:t>Ashley Morissette</a:t>
            </a:r>
          </a:p>
          <a:p>
            <a:pPr marL="45720" indent="0">
              <a:buNone/>
            </a:pPr>
            <a:r>
              <a:rPr lang="en-US" sz="2900" dirty="0"/>
              <a:t> </a:t>
            </a:r>
          </a:p>
          <a:p>
            <a:pPr marL="45720" indent="0">
              <a:buNone/>
            </a:pPr>
            <a:r>
              <a:rPr lang="en-US" sz="2900" dirty="0"/>
              <a:t> </a:t>
            </a:r>
          </a:p>
          <a:p>
            <a:pPr marL="45720" indent="0">
              <a:buNone/>
            </a:pPr>
            <a:r>
              <a:rPr lang="en-US" sz="2900" dirty="0"/>
              <a:t/>
            </a:r>
            <a:br>
              <a:rPr lang="en-US" sz="2900" dirty="0"/>
            </a:br>
            <a:r>
              <a:rPr lang="en-US" sz="2900" dirty="0"/>
              <a:t>I, __________________________________________ give my permission to be a participant in this research study. </a:t>
            </a:r>
          </a:p>
          <a:p>
            <a:pPr marL="45720" indent="0">
              <a:buNone/>
            </a:pPr>
            <a:r>
              <a:rPr lang="en-US" sz="2900" dirty="0"/>
              <a:t>Principal’s Signature:___________________________________ Date:____________________</a:t>
            </a:r>
          </a:p>
          <a:p>
            <a:endParaRPr lang="en-US" dirty="0"/>
          </a:p>
        </p:txBody>
      </p:sp>
      <p:sp>
        <p:nvSpPr>
          <p:cNvPr id="3" name="Title 2"/>
          <p:cNvSpPr>
            <a:spLocks noGrp="1"/>
          </p:cNvSpPr>
          <p:nvPr>
            <p:ph type="title"/>
          </p:nvPr>
        </p:nvSpPr>
        <p:spPr/>
        <p:txBody>
          <a:bodyPr/>
          <a:lstStyle/>
          <a:p>
            <a:r>
              <a:rPr lang="en-US" dirty="0" smtClean="0"/>
              <a:t>Instruments: appendix c</a:t>
            </a:r>
            <a:endParaRPr lang="en-US" dirty="0"/>
          </a:p>
        </p:txBody>
      </p:sp>
    </p:spTree>
    <p:extLst>
      <p:ext uri="{BB962C8B-B14F-4D97-AF65-F5344CB8AC3E}">
        <p14:creationId xmlns:p14="http://schemas.microsoft.com/office/powerpoint/2010/main" val="1859715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solidFill>
                  <a:schemeClr val="accent2"/>
                </a:solidFill>
              </a:rPr>
              <a:t>HR1</a:t>
            </a:r>
            <a:r>
              <a:rPr lang="en-US" sz="2800" dirty="0">
                <a:solidFill>
                  <a:schemeClr val="accent2"/>
                </a:solidFill>
              </a:rPr>
              <a:t>: </a:t>
            </a:r>
            <a:r>
              <a:rPr lang="en-US" sz="2800" dirty="0"/>
              <a:t>By implementing art therapy practices to 15 first-grade students at PS X in Brooklyn, NY for 45 minutes a day, 3 days a week, over a 6-week period, </a:t>
            </a:r>
            <a:r>
              <a:rPr lang="en-US" sz="2800" dirty="0" smtClean="0"/>
              <a:t>students</a:t>
            </a:r>
            <a:r>
              <a:rPr lang="en-US" sz="2800" dirty="0"/>
              <a:t>’ on-task behavior and positive social </a:t>
            </a:r>
            <a:r>
              <a:rPr lang="en-US" sz="2800" dirty="0" smtClean="0"/>
              <a:t>skills will increase. </a:t>
            </a:r>
            <a:endParaRPr lang="en-US" sz="2800" dirty="0"/>
          </a:p>
          <a:p>
            <a:endParaRPr lang="en-US" sz="2800" dirty="0" smtClean="0"/>
          </a:p>
        </p:txBody>
      </p:sp>
      <p:sp>
        <p:nvSpPr>
          <p:cNvPr id="3" name="Title 2"/>
          <p:cNvSpPr>
            <a:spLocks noGrp="1"/>
          </p:cNvSpPr>
          <p:nvPr>
            <p:ph type="title"/>
          </p:nvPr>
        </p:nvSpPr>
        <p:spPr/>
        <p:txBody>
          <a:bodyPr/>
          <a:lstStyle/>
          <a:p>
            <a:r>
              <a:rPr lang="en-US" sz="3600" dirty="0" smtClean="0"/>
              <a:t>hypothesis</a:t>
            </a:r>
            <a:endParaRPr lang="en-US" sz="3600" dirty="0"/>
          </a:p>
        </p:txBody>
      </p:sp>
    </p:spTree>
    <p:extLst>
      <p:ext uri="{BB962C8B-B14F-4D97-AF65-F5344CB8AC3E}">
        <p14:creationId xmlns:p14="http://schemas.microsoft.com/office/powerpoint/2010/main" val="39850736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1587" y="1595306"/>
            <a:ext cx="8407893" cy="5283406"/>
          </a:xfrm>
        </p:spPr>
        <p:txBody>
          <a:bodyPr>
            <a:noAutofit/>
          </a:bodyPr>
          <a:lstStyle/>
          <a:p>
            <a:r>
              <a:rPr lang="en-US" sz="1400" dirty="0" err="1" smtClean="0"/>
              <a:t>Adu</a:t>
            </a:r>
            <a:r>
              <a:rPr lang="en-US" sz="1400" dirty="0" err="1"/>
              <a:t>-Agyem</a:t>
            </a:r>
            <a:r>
              <a:rPr lang="en-US" sz="1400" dirty="0"/>
              <a:t>, J. (2009) Enhancing children's learning: The art perspective.</a:t>
            </a:r>
          </a:p>
          <a:p>
            <a:pPr marL="45720" indent="0">
              <a:buNone/>
            </a:pPr>
            <a:r>
              <a:rPr lang="en-US" sz="1400" dirty="0"/>
              <a:t>  	</a:t>
            </a:r>
            <a:r>
              <a:rPr lang="en-US" sz="1400" dirty="0" smtClean="0"/>
              <a:t>  </a:t>
            </a:r>
            <a:r>
              <a:rPr lang="en-US" sz="1400" i="1" dirty="0"/>
              <a:t>International Journal of Education through Art, (5 )</a:t>
            </a:r>
            <a:r>
              <a:rPr lang="en-US" sz="1400" dirty="0"/>
              <a:t>2-</a:t>
            </a:r>
            <a:r>
              <a:rPr lang="en-US" sz="1400" i="1" dirty="0"/>
              <a:t>3,</a:t>
            </a:r>
            <a:r>
              <a:rPr lang="en-US" sz="1400" dirty="0"/>
              <a:t> 143-</a:t>
            </a:r>
            <a:r>
              <a:rPr lang="en-US" sz="1400" dirty="0" smtClean="0"/>
              <a:t>155.</a:t>
            </a:r>
          </a:p>
          <a:p>
            <a:r>
              <a:rPr lang="en-US" sz="1400" dirty="0"/>
              <a:t> </a:t>
            </a:r>
            <a:r>
              <a:rPr lang="en-US" sz="1400" dirty="0" err="1"/>
              <a:t>Bagilishya</a:t>
            </a:r>
            <a:r>
              <a:rPr lang="en-US" sz="1400" dirty="0"/>
              <a:t>, D., </a:t>
            </a:r>
            <a:r>
              <a:rPr lang="en-US" sz="1400" dirty="0" err="1"/>
              <a:t>Drapeau</a:t>
            </a:r>
            <a:r>
              <a:rPr lang="en-US" sz="1400" dirty="0"/>
              <a:t>, A., </a:t>
            </a:r>
            <a:r>
              <a:rPr lang="en-US" sz="1400" dirty="0" err="1"/>
              <a:t>Heusch</a:t>
            </a:r>
            <a:r>
              <a:rPr lang="en-US" sz="1400" dirty="0"/>
              <a:t>, N., </a:t>
            </a:r>
            <a:r>
              <a:rPr lang="en-US" sz="1400" dirty="0" err="1"/>
              <a:t>Lacroix</a:t>
            </a:r>
            <a:r>
              <a:rPr lang="en-US" sz="1400" dirty="0"/>
              <a:t>, L. &amp; Rousseau, C. (2005). </a:t>
            </a:r>
          </a:p>
          <a:p>
            <a:pPr marL="45720" indent="0">
              <a:buNone/>
            </a:pPr>
            <a:r>
              <a:rPr lang="en-US" sz="1400" dirty="0" smtClean="0"/>
              <a:t>	Evaluation </a:t>
            </a:r>
            <a:r>
              <a:rPr lang="en-US" sz="1400" dirty="0"/>
              <a:t>of a classroom program of creative expression workshops for </a:t>
            </a:r>
            <a:r>
              <a:rPr lang="en-US" sz="1400" dirty="0" smtClean="0"/>
              <a:t>	refugee </a:t>
            </a:r>
            <a:r>
              <a:rPr lang="en-US" sz="1400" dirty="0"/>
              <a:t>and immigrant children. </a:t>
            </a:r>
            <a:r>
              <a:rPr lang="en-US" sz="1400" i="1" dirty="0"/>
              <a:t>Journal of Child Psychology &amp; Psychiatry, 46</a:t>
            </a:r>
            <a:r>
              <a:rPr lang="en-US" sz="1400" dirty="0"/>
              <a:t> </a:t>
            </a:r>
            <a:r>
              <a:rPr lang="en-US" sz="1400" dirty="0" smtClean="0"/>
              <a:t>	(</a:t>
            </a:r>
            <a:r>
              <a:rPr lang="en-US" sz="1400" dirty="0"/>
              <a:t>2) 180-185. </a:t>
            </a:r>
            <a:r>
              <a:rPr lang="en-US" sz="1400" dirty="0" err="1"/>
              <a:t>doi</a:t>
            </a:r>
            <a:r>
              <a:rPr lang="en-US" sz="1400" dirty="0"/>
              <a:t>: 10.1111/j.1469-7610.2004.00344.</a:t>
            </a:r>
            <a:r>
              <a:rPr lang="en-US" sz="1400" dirty="0" smtClean="0"/>
              <a:t>x</a:t>
            </a:r>
          </a:p>
          <a:p>
            <a:r>
              <a:rPr lang="en-US" sz="1400" dirty="0" err="1"/>
              <a:t>Balke</a:t>
            </a:r>
            <a:r>
              <a:rPr lang="en-US" sz="1400" dirty="0"/>
              <a:t>, E. (1997). Play and the arts: The importance of the “unimportant.” </a:t>
            </a:r>
          </a:p>
          <a:p>
            <a:pPr marL="45720" indent="0">
              <a:buNone/>
            </a:pPr>
            <a:r>
              <a:rPr lang="en-US" sz="1400" i="1" dirty="0" smtClean="0"/>
              <a:t>	Childhood </a:t>
            </a:r>
            <a:r>
              <a:rPr lang="en-US" sz="1400" i="1" dirty="0"/>
              <a:t>Education, 73</a:t>
            </a:r>
            <a:r>
              <a:rPr lang="en-US" sz="1400" dirty="0"/>
              <a:t> (6), 355</a:t>
            </a:r>
            <a:r>
              <a:rPr lang="en-US" sz="1400" dirty="0" smtClean="0"/>
              <a:t>.</a:t>
            </a:r>
          </a:p>
          <a:p>
            <a:r>
              <a:rPr lang="en-US" sz="1400" dirty="0" err="1"/>
              <a:t>Buenaflor</a:t>
            </a:r>
            <a:r>
              <a:rPr lang="en-US" sz="1400" dirty="0"/>
              <a:t>, J. (2008). Does including art make a difference? </a:t>
            </a:r>
            <a:r>
              <a:rPr lang="en-US" sz="1400" i="1" dirty="0"/>
              <a:t>Momentum, 39</a:t>
            </a:r>
            <a:r>
              <a:rPr lang="en-US" sz="1400" dirty="0"/>
              <a:t> (2), 8-9.                             </a:t>
            </a:r>
          </a:p>
          <a:p>
            <a:r>
              <a:rPr lang="en-US" sz="1400" dirty="0"/>
              <a:t>Derby, J. (2011) Disability studies and art education. </a:t>
            </a:r>
            <a:r>
              <a:rPr lang="en-US" sz="1400" i="1" dirty="0"/>
              <a:t>Studies in Art Education: A</a:t>
            </a:r>
            <a:r>
              <a:rPr lang="en-US" sz="1400" dirty="0"/>
              <a:t> </a:t>
            </a:r>
            <a:r>
              <a:rPr lang="en-US" sz="1400" dirty="0" smtClean="0"/>
              <a:t>	</a:t>
            </a:r>
            <a:r>
              <a:rPr lang="en-US" sz="1400" i="1" dirty="0" smtClean="0"/>
              <a:t>Journal of</a:t>
            </a:r>
            <a:r>
              <a:rPr lang="en-US" sz="1400" i="1" dirty="0"/>
              <a:t> </a:t>
            </a:r>
            <a:r>
              <a:rPr lang="en-US" sz="1400" i="1" dirty="0" smtClean="0"/>
              <a:t>Issues </a:t>
            </a:r>
            <a:r>
              <a:rPr lang="en-US" sz="1400" i="1" dirty="0"/>
              <a:t>and Research, (52)3,</a:t>
            </a:r>
            <a:r>
              <a:rPr lang="en-US" sz="1400" dirty="0"/>
              <a:t> 94-111</a:t>
            </a:r>
            <a:r>
              <a:rPr lang="en-US" sz="1400" dirty="0" smtClean="0"/>
              <a:t>.</a:t>
            </a:r>
          </a:p>
          <a:p>
            <a:r>
              <a:rPr lang="en-US" sz="1400" dirty="0" err="1"/>
              <a:t>Dorff</a:t>
            </a:r>
            <a:r>
              <a:rPr lang="en-US" sz="1400" dirty="0"/>
              <a:t>, J. &amp; </a:t>
            </a:r>
            <a:r>
              <a:rPr lang="en-US" sz="1400" dirty="0" err="1"/>
              <a:t>Pochedley</a:t>
            </a:r>
            <a:r>
              <a:rPr lang="en-US" sz="1400" dirty="0"/>
              <a:t>, E. (2008). The power of collaboration: Two teachers</a:t>
            </a:r>
          </a:p>
          <a:p>
            <a:pPr marL="45720" indent="0">
              <a:buNone/>
            </a:pPr>
            <a:r>
              <a:rPr lang="en-US" sz="1400" dirty="0" smtClean="0"/>
              <a:t>	working </a:t>
            </a:r>
            <a:r>
              <a:rPr lang="en-US" sz="1400" dirty="0"/>
              <a:t>together for their students’ success. </a:t>
            </a:r>
            <a:r>
              <a:rPr lang="en-US" sz="1400" i="1" dirty="0"/>
              <a:t>Delta Kappa Gamma Bulletin, </a:t>
            </a:r>
            <a:r>
              <a:rPr lang="en-US" sz="1400" i="1" dirty="0" smtClean="0"/>
              <a:t>	75</a:t>
            </a:r>
            <a:r>
              <a:rPr lang="en-US" sz="1400" dirty="0"/>
              <a:t>(1), 18-22</a:t>
            </a:r>
            <a:r>
              <a:rPr lang="en-US" sz="1400" dirty="0" smtClean="0"/>
              <a:t>.</a:t>
            </a:r>
          </a:p>
          <a:p>
            <a:r>
              <a:rPr lang="en-US" sz="1400" dirty="0"/>
              <a:t>Dunn-Snow, P. (1999). A school inclusion approach: Evaluating embedded  </a:t>
            </a:r>
          </a:p>
          <a:p>
            <a:pPr marL="45720" indent="0">
              <a:buNone/>
            </a:pPr>
            <a:r>
              <a:rPr lang="en-US" sz="1400" dirty="0"/>
              <a:t>	</a:t>
            </a:r>
            <a:r>
              <a:rPr lang="en-US" sz="1400" dirty="0" smtClean="0"/>
              <a:t>assessment </a:t>
            </a:r>
            <a:r>
              <a:rPr lang="en-US" sz="1400" dirty="0"/>
              <a:t>within the context of multicultural group art experiences. </a:t>
            </a:r>
            <a:r>
              <a:rPr lang="en-US" sz="1400" i="1" dirty="0"/>
              <a:t>Delta  </a:t>
            </a:r>
            <a:r>
              <a:rPr lang="en-US" sz="1400" i="1" dirty="0" smtClean="0"/>
              <a:t>     </a:t>
            </a:r>
            <a:r>
              <a:rPr lang="en-US" sz="1400" i="1" dirty="0"/>
              <a:t>	Kappa Gamma Bulletin</a:t>
            </a:r>
            <a:r>
              <a:rPr lang="en-US" sz="1400" dirty="0"/>
              <a:t>. </a:t>
            </a:r>
            <a:r>
              <a:rPr lang="en-US" sz="1400" i="1" dirty="0"/>
              <a:t>66</a:t>
            </a:r>
            <a:r>
              <a:rPr lang="en-US" sz="1400" dirty="0"/>
              <a:t>(1), 41-50. </a:t>
            </a:r>
            <a:endParaRPr lang="en-US" sz="1400" dirty="0" smtClean="0"/>
          </a:p>
          <a:p>
            <a:r>
              <a:rPr lang="en-US" sz="1400" dirty="0" err="1"/>
              <a:t>Epp</a:t>
            </a:r>
            <a:r>
              <a:rPr lang="en-US" sz="1400" dirty="0"/>
              <a:t>, K.M. (2008). Outcome-based evaluation of a social skills program using</a:t>
            </a:r>
          </a:p>
          <a:p>
            <a:pPr marL="45720" indent="0">
              <a:buNone/>
            </a:pPr>
            <a:r>
              <a:rPr lang="en-US" sz="1400" dirty="0" smtClean="0"/>
              <a:t>	art </a:t>
            </a:r>
            <a:r>
              <a:rPr lang="en-US" sz="1400" dirty="0"/>
              <a:t>therapy and group therapy for children on the autism spectrum. </a:t>
            </a:r>
            <a:r>
              <a:rPr lang="en-US" sz="1400" i="1" dirty="0"/>
              <a:t>Children </a:t>
            </a:r>
            <a:r>
              <a:rPr lang="en-US" sz="1400" i="1" dirty="0" smtClean="0"/>
              <a:t>	&amp; </a:t>
            </a:r>
            <a:r>
              <a:rPr lang="en-US" sz="1400" i="1" dirty="0"/>
              <a:t>Schools, 30</a:t>
            </a:r>
            <a:r>
              <a:rPr lang="en-US" sz="1400" dirty="0"/>
              <a:t>(1), 27-36.</a:t>
            </a:r>
          </a:p>
          <a:p>
            <a:endParaRPr lang="en-US" sz="1400" dirty="0"/>
          </a:p>
          <a:p>
            <a:endParaRPr lang="en-US" sz="1400" dirty="0"/>
          </a:p>
          <a:p>
            <a:endParaRPr lang="en-US" sz="1400" dirty="0"/>
          </a:p>
          <a:p>
            <a:endParaRPr lang="en-US" sz="1400" dirty="0"/>
          </a:p>
          <a:p>
            <a:pPr marL="45720" indent="0">
              <a:buNone/>
            </a:pPr>
            <a:endParaRPr lang="en-US" sz="1400" dirty="0"/>
          </a:p>
          <a:p>
            <a:endParaRPr lang="en-US" sz="1400" dirty="0" smtClean="0"/>
          </a:p>
          <a:p>
            <a:pPr marL="45720" indent="0">
              <a:buNone/>
            </a:pPr>
            <a:endParaRPr lang="en-US" sz="1400" dirty="0"/>
          </a:p>
        </p:txBody>
      </p:sp>
      <p:sp>
        <p:nvSpPr>
          <p:cNvPr id="3" name="Title 2"/>
          <p:cNvSpPr>
            <a:spLocks noGrp="1"/>
          </p:cNvSpPr>
          <p:nvPr>
            <p:ph type="title"/>
          </p:nvPr>
        </p:nvSpPr>
        <p:spPr/>
        <p:txBody>
          <a:bodyPr/>
          <a:lstStyle/>
          <a:p>
            <a:r>
              <a:rPr lang="en-US" sz="3600" dirty="0" smtClean="0"/>
              <a:t>references</a:t>
            </a:r>
            <a:endParaRPr lang="en-US" sz="3600" dirty="0"/>
          </a:p>
        </p:txBody>
      </p:sp>
    </p:spTree>
    <p:extLst>
      <p:ext uri="{BB962C8B-B14F-4D97-AF65-F5344CB8AC3E}">
        <p14:creationId xmlns:p14="http://schemas.microsoft.com/office/powerpoint/2010/main" val="17435029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803190"/>
            <a:ext cx="8407893" cy="4735332"/>
          </a:xfrm>
        </p:spPr>
        <p:txBody>
          <a:bodyPr>
            <a:normAutofit fontScale="62500" lnSpcReduction="20000"/>
          </a:bodyPr>
          <a:lstStyle/>
          <a:p>
            <a:pPr>
              <a:lnSpc>
                <a:spcPct val="170000"/>
              </a:lnSpc>
              <a:buFont typeface="Wingdings" charset="2"/>
              <a:buChar char="u"/>
            </a:pPr>
            <a:r>
              <a:rPr lang="en-US" sz="2800" dirty="0" smtClean="0"/>
              <a:t>Introduction</a:t>
            </a:r>
          </a:p>
          <a:p>
            <a:pPr>
              <a:lnSpc>
                <a:spcPct val="170000"/>
              </a:lnSpc>
              <a:buFont typeface="Wingdings" charset="2"/>
              <a:buChar char="u"/>
            </a:pPr>
            <a:r>
              <a:rPr lang="en-US" sz="2800" dirty="0" smtClean="0"/>
              <a:t>Why Art Therapy?</a:t>
            </a:r>
          </a:p>
          <a:p>
            <a:pPr>
              <a:lnSpc>
                <a:spcPct val="170000"/>
              </a:lnSpc>
              <a:buFont typeface="Wingdings" charset="2"/>
              <a:buChar char="u"/>
            </a:pPr>
            <a:r>
              <a:rPr lang="en-US" sz="2800" dirty="0" smtClean="0"/>
              <a:t>Pros and Cons</a:t>
            </a:r>
          </a:p>
          <a:p>
            <a:pPr>
              <a:lnSpc>
                <a:spcPct val="170000"/>
              </a:lnSpc>
              <a:buFont typeface="Wingdings" charset="2"/>
              <a:buChar char="u"/>
            </a:pPr>
            <a:r>
              <a:rPr lang="en-US" sz="2800" dirty="0" smtClean="0"/>
              <a:t>Statement of the Problem</a:t>
            </a:r>
            <a:endParaRPr lang="en-US" sz="2800" dirty="0"/>
          </a:p>
          <a:p>
            <a:pPr>
              <a:lnSpc>
                <a:spcPct val="170000"/>
              </a:lnSpc>
              <a:buFont typeface="Wingdings" charset="2"/>
              <a:buChar char="u"/>
            </a:pPr>
            <a:r>
              <a:rPr lang="en-US" sz="2800" dirty="0" smtClean="0"/>
              <a:t>Review of Related Literature</a:t>
            </a:r>
          </a:p>
          <a:p>
            <a:pPr>
              <a:lnSpc>
                <a:spcPct val="170000"/>
              </a:lnSpc>
              <a:buFont typeface="Wingdings" charset="2"/>
              <a:buChar char="u"/>
            </a:pPr>
            <a:r>
              <a:rPr lang="en-US" sz="2800" dirty="0" smtClean="0"/>
              <a:t>Current Instructional Strategies</a:t>
            </a:r>
          </a:p>
          <a:p>
            <a:pPr>
              <a:lnSpc>
                <a:spcPct val="170000"/>
              </a:lnSpc>
              <a:buFont typeface="Wingdings" charset="2"/>
              <a:buChar char="u"/>
            </a:pPr>
            <a:r>
              <a:rPr lang="en-US" sz="2800" dirty="0" smtClean="0"/>
              <a:t>Participants</a:t>
            </a:r>
          </a:p>
          <a:p>
            <a:pPr>
              <a:lnSpc>
                <a:spcPct val="170000"/>
              </a:lnSpc>
              <a:buFont typeface="Wingdings" charset="2"/>
              <a:buChar char="u"/>
            </a:pPr>
            <a:r>
              <a:rPr lang="en-US" sz="2800" dirty="0" smtClean="0"/>
              <a:t>Instruments </a:t>
            </a:r>
            <a:endParaRPr lang="en-US" sz="2800" dirty="0"/>
          </a:p>
          <a:p>
            <a:pPr>
              <a:lnSpc>
                <a:spcPct val="170000"/>
              </a:lnSpc>
              <a:buFont typeface="Wingdings" charset="2"/>
              <a:buChar char="u"/>
            </a:pPr>
            <a:r>
              <a:rPr lang="en-US" sz="2800" dirty="0" smtClean="0"/>
              <a:t>Hypothesis</a:t>
            </a:r>
            <a:endParaRPr lang="en-US" sz="2800" dirty="0"/>
          </a:p>
          <a:p>
            <a:pPr>
              <a:lnSpc>
                <a:spcPct val="170000"/>
              </a:lnSpc>
              <a:buFont typeface="Wingdings" charset="2"/>
              <a:buChar char="u"/>
            </a:pPr>
            <a:r>
              <a:rPr lang="en-US" sz="2800" dirty="0" smtClean="0"/>
              <a:t>References</a:t>
            </a:r>
          </a:p>
          <a:p>
            <a:pPr>
              <a:buFont typeface="Wingdings" charset="2"/>
              <a:buChar char="u"/>
            </a:pPr>
            <a:endParaRPr lang="en-US" sz="2800" dirty="0"/>
          </a:p>
          <a:p>
            <a:pPr>
              <a:buFont typeface="Wingdings" charset="2"/>
              <a:buChar char="u"/>
            </a:pPr>
            <a:endParaRPr lang="en-US" sz="2800" dirty="0" smtClean="0"/>
          </a:p>
          <a:p>
            <a:pPr>
              <a:buFont typeface="Wingdings" charset="2"/>
              <a:buChar char="u"/>
            </a:pPr>
            <a:endParaRPr lang="en-US" sz="2800" dirty="0"/>
          </a:p>
          <a:p>
            <a:pPr>
              <a:buFont typeface="Wingdings" charset="2"/>
              <a:buChar char="u"/>
            </a:pPr>
            <a:endParaRPr lang="en-US" sz="2800" dirty="0"/>
          </a:p>
        </p:txBody>
      </p:sp>
      <p:sp>
        <p:nvSpPr>
          <p:cNvPr id="3" name="Title 2"/>
          <p:cNvSpPr>
            <a:spLocks noGrp="1"/>
          </p:cNvSpPr>
          <p:nvPr>
            <p:ph type="title"/>
          </p:nvPr>
        </p:nvSpPr>
        <p:spPr/>
        <p:txBody>
          <a:bodyPr/>
          <a:lstStyle/>
          <a:p>
            <a:r>
              <a:rPr lang="en-US" sz="3600" dirty="0" smtClean="0">
                <a:solidFill>
                  <a:srgbClr val="FFFFFF"/>
                </a:solidFill>
              </a:rPr>
              <a:t>TABLE OF CONTENTS</a:t>
            </a:r>
            <a:endParaRPr lang="en-US" sz="3600" dirty="0">
              <a:solidFill>
                <a:srgbClr val="FFFFFF"/>
              </a:solidFill>
            </a:endParaRPr>
          </a:p>
        </p:txBody>
      </p:sp>
    </p:spTree>
    <p:extLst>
      <p:ext uri="{BB962C8B-B14F-4D97-AF65-F5344CB8AC3E}">
        <p14:creationId xmlns:p14="http://schemas.microsoft.com/office/powerpoint/2010/main" val="1442670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866491"/>
          </a:xfrm>
        </p:spPr>
        <p:txBody>
          <a:bodyPr>
            <a:normAutofit lnSpcReduction="10000"/>
          </a:bodyPr>
          <a:lstStyle/>
          <a:p>
            <a:r>
              <a:rPr lang="en-US" sz="1400" dirty="0" err="1"/>
              <a:t>Freilich</a:t>
            </a:r>
            <a:r>
              <a:rPr lang="en-US" sz="1400" dirty="0"/>
              <a:t>, R., &amp; </a:t>
            </a:r>
            <a:r>
              <a:rPr lang="en-US" sz="1400" dirty="0" err="1"/>
              <a:t>Shectman</a:t>
            </a:r>
            <a:r>
              <a:rPr lang="en-US" sz="1400" dirty="0"/>
              <a:t>, Z. (2010). The contribution of art therapy to the  </a:t>
            </a:r>
          </a:p>
          <a:p>
            <a:pPr marL="45720" indent="0">
              <a:buNone/>
            </a:pPr>
            <a:r>
              <a:rPr lang="en-US" sz="1400" dirty="0" smtClean="0"/>
              <a:t>	social</a:t>
            </a:r>
            <a:r>
              <a:rPr lang="en-US" sz="1400" dirty="0"/>
              <a:t>, emotional, and academic adjustment of children with learning </a:t>
            </a:r>
            <a:r>
              <a:rPr lang="en-US" sz="1400" dirty="0" smtClean="0"/>
              <a:t>	disabilities</a:t>
            </a:r>
            <a:r>
              <a:rPr lang="en-US" sz="1400" dirty="0"/>
              <a:t>. </a:t>
            </a:r>
            <a:r>
              <a:rPr lang="en-US" sz="1400" i="1" dirty="0" smtClean="0"/>
              <a:t>The </a:t>
            </a:r>
            <a:r>
              <a:rPr lang="en-US" sz="1400" i="1" dirty="0"/>
              <a:t>Arts in Psychotherapy, 37</a:t>
            </a:r>
            <a:r>
              <a:rPr lang="en-US" sz="1400" dirty="0"/>
              <a:t>(2010), 97-105.</a:t>
            </a:r>
          </a:p>
          <a:p>
            <a:r>
              <a:rPr lang="en-US" sz="1400" dirty="0"/>
              <a:t>Frost, J.L. (2005). Lessons from disasters: Play, work, and the creative arts. </a:t>
            </a:r>
            <a:r>
              <a:rPr lang="en-US" sz="1400" dirty="0" smtClean="0"/>
              <a:t>	</a:t>
            </a:r>
            <a:r>
              <a:rPr lang="en-US" sz="1400" i="1" dirty="0" smtClean="0"/>
              <a:t>Childhood Education</a:t>
            </a:r>
            <a:r>
              <a:rPr lang="en-US" sz="1400" i="1" dirty="0"/>
              <a:t>, 82</a:t>
            </a:r>
            <a:r>
              <a:rPr lang="en-US" sz="1400" dirty="0"/>
              <a:t>(1), 2-8. </a:t>
            </a:r>
          </a:p>
          <a:p>
            <a:r>
              <a:rPr lang="en-US" sz="1400" dirty="0" err="1"/>
              <a:t>Furniss</a:t>
            </a:r>
            <a:r>
              <a:rPr lang="en-US" sz="1400" dirty="0"/>
              <a:t>, G.J. (2008). Celebrating the </a:t>
            </a:r>
            <a:r>
              <a:rPr lang="en-US" sz="1400" dirty="0" err="1"/>
              <a:t>artmaking</a:t>
            </a:r>
            <a:r>
              <a:rPr lang="en-US" sz="1400" dirty="0"/>
              <a:t> of children with autism. </a:t>
            </a:r>
            <a:r>
              <a:rPr lang="en-US" sz="1400" i="1" dirty="0"/>
              <a:t>Art </a:t>
            </a:r>
            <a:r>
              <a:rPr lang="en-US" sz="1400" i="1" dirty="0" smtClean="0"/>
              <a:t>	Education</a:t>
            </a:r>
            <a:r>
              <a:rPr lang="en-US" sz="1400" i="1" dirty="0"/>
              <a:t>, 61</a:t>
            </a:r>
            <a:r>
              <a:rPr lang="en-US" sz="1400" dirty="0"/>
              <a:t>(5), 8-12</a:t>
            </a:r>
            <a:r>
              <a:rPr lang="en-US" sz="1400" dirty="0" smtClean="0"/>
              <a:t>.</a:t>
            </a:r>
          </a:p>
          <a:p>
            <a:r>
              <a:rPr lang="en-US" sz="1400" dirty="0" err="1"/>
              <a:t>Germain</a:t>
            </a:r>
            <a:r>
              <a:rPr lang="en-US" sz="1400" dirty="0"/>
              <a:t>, C. (2008). Art for special needs students: Building a philosophical </a:t>
            </a:r>
            <a:r>
              <a:rPr lang="en-US" sz="1400" dirty="0" smtClean="0"/>
              <a:t>	framework</a:t>
            </a:r>
            <a:r>
              <a:rPr lang="en-US" sz="1400" dirty="0"/>
              <a:t>. </a:t>
            </a:r>
            <a:r>
              <a:rPr lang="en-US" sz="1400" i="1" dirty="0"/>
              <a:t>Arts </a:t>
            </a:r>
            <a:r>
              <a:rPr lang="en-US" sz="1400" i="1" dirty="0" smtClean="0"/>
              <a:t>&amp; Activities</a:t>
            </a:r>
            <a:r>
              <a:rPr lang="en-US" sz="1400" i="1" dirty="0"/>
              <a:t>, 143</a:t>
            </a:r>
            <a:r>
              <a:rPr lang="en-US" sz="1400" dirty="0"/>
              <a:t>(3) 55,71. </a:t>
            </a:r>
          </a:p>
          <a:p>
            <a:r>
              <a:rPr lang="en-US" sz="1400" dirty="0"/>
              <a:t>Henley, D. (1998a)</a:t>
            </a:r>
            <a:r>
              <a:rPr lang="en-US" sz="1400" dirty="0" smtClean="0"/>
              <a:t>. Facilitating socialization within a therapeutic camp setting for 	children with attention deficits utilizing the expressive therapies. </a:t>
            </a:r>
            <a:r>
              <a:rPr lang="en-US" sz="1400" i="1" dirty="0"/>
              <a:t>American </a:t>
            </a:r>
            <a:r>
              <a:rPr lang="en-US" sz="1400" i="1" dirty="0" smtClean="0"/>
              <a:t>	Journal </a:t>
            </a:r>
            <a:r>
              <a:rPr lang="en-US" sz="1400" i="1" dirty="0"/>
              <a:t>of Art Therapy</a:t>
            </a:r>
            <a:r>
              <a:rPr lang="en-US" sz="1400" dirty="0"/>
              <a:t>, </a:t>
            </a:r>
            <a:r>
              <a:rPr lang="en-US" sz="1400" i="1" dirty="0"/>
              <a:t>38</a:t>
            </a:r>
            <a:r>
              <a:rPr lang="en-US" sz="1400" dirty="0"/>
              <a:t> (2), 40-50</a:t>
            </a:r>
            <a:r>
              <a:rPr lang="en-US" sz="1400" dirty="0" smtClean="0"/>
              <a:t>.</a:t>
            </a:r>
          </a:p>
          <a:p>
            <a:r>
              <a:rPr lang="en-US" sz="1400" dirty="0"/>
              <a:t>Henley, D. (1998b)</a:t>
            </a:r>
            <a:r>
              <a:rPr lang="en-US" sz="1400" dirty="0" smtClean="0"/>
              <a:t>. Art therapy in a socialization program for children with 	attention deficit hyperactivity disorder</a:t>
            </a:r>
            <a:r>
              <a:rPr lang="en-US" sz="1400" i="1" dirty="0" smtClean="0"/>
              <a:t>. </a:t>
            </a:r>
            <a:r>
              <a:rPr lang="en-US" sz="1400" i="1" dirty="0"/>
              <a:t>American Journal of Art Therapy</a:t>
            </a:r>
            <a:r>
              <a:rPr lang="en-US" sz="1400" dirty="0"/>
              <a:t>, </a:t>
            </a:r>
            <a:r>
              <a:rPr lang="en-US" sz="1400" i="1" dirty="0" smtClean="0"/>
              <a:t>37	</a:t>
            </a:r>
            <a:r>
              <a:rPr lang="en-US" sz="1400" dirty="0" smtClean="0"/>
              <a:t>(</a:t>
            </a:r>
            <a:r>
              <a:rPr lang="en-US" sz="1400" dirty="0"/>
              <a:t>1), 2-11</a:t>
            </a:r>
            <a:r>
              <a:rPr lang="en-US" sz="1400" dirty="0" smtClean="0"/>
              <a:t>.</a:t>
            </a:r>
          </a:p>
          <a:p>
            <a:r>
              <a:rPr lang="en-US" sz="1400" dirty="0"/>
              <a:t>Mason, C., </a:t>
            </a:r>
            <a:r>
              <a:rPr lang="en-US" sz="1400" dirty="0" err="1"/>
              <a:t>Steedly</a:t>
            </a:r>
            <a:r>
              <a:rPr lang="en-US" sz="1400" dirty="0"/>
              <a:t>, K. &amp; </a:t>
            </a:r>
            <a:r>
              <a:rPr lang="en-US" sz="1400" dirty="0" err="1"/>
              <a:t>Thorman</a:t>
            </a:r>
            <a:r>
              <a:rPr lang="en-US" sz="1400" dirty="0"/>
              <a:t>, M. (2008). Impact of arts integration on voice, </a:t>
            </a:r>
          </a:p>
          <a:p>
            <a:pPr marL="45720" indent="0">
              <a:buNone/>
            </a:pPr>
            <a:r>
              <a:rPr lang="en-US" sz="1400" dirty="0" smtClean="0"/>
              <a:t>	choice</a:t>
            </a:r>
            <a:r>
              <a:rPr lang="en-US" sz="1400" dirty="0"/>
              <a:t>, and access. </a:t>
            </a:r>
            <a:r>
              <a:rPr lang="en-US" sz="1400" i="1" dirty="0"/>
              <a:t>Teacher Education &amp; Special Education 31 </a:t>
            </a:r>
            <a:r>
              <a:rPr lang="en-US" sz="1400" dirty="0"/>
              <a:t>(1), 36-46. </a:t>
            </a:r>
            <a:endParaRPr lang="en-US" sz="1400" dirty="0" smtClean="0"/>
          </a:p>
          <a:p>
            <a:r>
              <a:rPr lang="en-US" sz="1400" dirty="0" err="1"/>
              <a:t>Naumburg</a:t>
            </a:r>
            <a:r>
              <a:rPr lang="en-US" sz="1400" dirty="0"/>
              <a:t>, M. (2001). Spontaneous art in education and psychotherapy. </a:t>
            </a:r>
            <a:r>
              <a:rPr lang="en-US" sz="1400" i="1" dirty="0"/>
              <a:t>American </a:t>
            </a:r>
            <a:r>
              <a:rPr lang="en-US" sz="1400" i="1" dirty="0" smtClean="0"/>
              <a:t>	Journal </a:t>
            </a:r>
            <a:r>
              <a:rPr lang="en-US" sz="1400" i="1" dirty="0"/>
              <a:t>of </a:t>
            </a:r>
            <a:r>
              <a:rPr lang="en-US" sz="1400" i="1" dirty="0" smtClean="0"/>
              <a:t>Art </a:t>
            </a:r>
            <a:r>
              <a:rPr lang="en-US" sz="1400" i="1" dirty="0"/>
              <a:t>Therapy, 40</a:t>
            </a:r>
            <a:r>
              <a:rPr lang="en-US" sz="1400" dirty="0"/>
              <a:t>(1) 47-64.</a:t>
            </a:r>
          </a:p>
          <a:p>
            <a:r>
              <a:rPr lang="en-US" sz="1400" dirty="0" err="1"/>
              <a:t>Nisenson</a:t>
            </a:r>
            <a:r>
              <a:rPr lang="en-US" sz="1400" dirty="0"/>
              <a:t>, K. (2008).  Arts for healing: The importance of integrated music and art </a:t>
            </a:r>
            <a:r>
              <a:rPr lang="en-US" sz="1400" dirty="0" smtClean="0"/>
              <a:t>	in therapy and </a:t>
            </a:r>
            <a:r>
              <a:rPr lang="en-US" sz="1400" dirty="0"/>
              <a:t>special education. </a:t>
            </a:r>
            <a:r>
              <a:rPr lang="en-US" sz="1400" i="1" dirty="0"/>
              <a:t>Exceptional Parent, 38</a:t>
            </a:r>
            <a:r>
              <a:rPr lang="en-US" sz="1400" dirty="0"/>
              <a:t>(3), 42-44.</a:t>
            </a:r>
          </a:p>
          <a:p>
            <a:endParaRPr lang="en-US" sz="1400" dirty="0"/>
          </a:p>
          <a:p>
            <a:endParaRPr lang="en-US" sz="1400" dirty="0"/>
          </a:p>
          <a:p>
            <a:endParaRPr lang="en-US" sz="1400" dirty="0"/>
          </a:p>
          <a:p>
            <a:endParaRPr lang="en-US" sz="1400" dirty="0"/>
          </a:p>
          <a:p>
            <a:endParaRPr lang="en-US" sz="1400"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72584786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400" dirty="0"/>
              <a:t>Osborne, J. (2003). Art and the child with autism: Therapy or education? </a:t>
            </a:r>
            <a:r>
              <a:rPr lang="en-US" sz="1400" i="1" dirty="0"/>
              <a:t>Early </a:t>
            </a:r>
            <a:r>
              <a:rPr lang="en-US" sz="1400" i="1" dirty="0" smtClean="0"/>
              <a:t>Child 	Development </a:t>
            </a:r>
            <a:r>
              <a:rPr lang="en-US" sz="1400" i="1" dirty="0"/>
              <a:t>and Care, 173</a:t>
            </a:r>
            <a:r>
              <a:rPr lang="en-US" sz="1400" dirty="0"/>
              <a:t>(4), 411-423.</a:t>
            </a:r>
          </a:p>
          <a:p>
            <a:r>
              <a:rPr lang="en-US" sz="1400" dirty="0"/>
              <a:t>Pace, D., Schwartz, D. (2008). Students create art. </a:t>
            </a:r>
            <a:r>
              <a:rPr lang="en-US" sz="1400" i="1" dirty="0"/>
              <a:t>Teaching Exceptional Children, </a:t>
            </a:r>
            <a:r>
              <a:rPr lang="en-US" sz="1400" i="1" dirty="0" smtClean="0"/>
              <a:t>	40</a:t>
            </a:r>
            <a:r>
              <a:rPr lang="en-US" sz="1400" dirty="0"/>
              <a:t>(4), 50-54</a:t>
            </a:r>
            <a:r>
              <a:rPr lang="en-US" sz="1400" dirty="0" smtClean="0"/>
              <a:t>.</a:t>
            </a:r>
          </a:p>
          <a:p>
            <a:r>
              <a:rPr lang="en-US" sz="1400" dirty="0" err="1"/>
              <a:t>Rufo</a:t>
            </a:r>
            <a:r>
              <a:rPr lang="en-US" sz="1400" dirty="0"/>
              <a:t>, D. (2011). Allowing artistic agency in the elementary classroom. </a:t>
            </a:r>
            <a:r>
              <a:rPr lang="en-US" sz="1400" i="1" dirty="0"/>
              <a:t>Art   </a:t>
            </a:r>
            <a:endParaRPr lang="en-US" sz="1400" dirty="0"/>
          </a:p>
          <a:p>
            <a:pPr marL="45720" indent="0">
              <a:buNone/>
            </a:pPr>
            <a:r>
              <a:rPr lang="en-US" sz="1400" i="1" dirty="0"/>
              <a:t>	</a:t>
            </a:r>
            <a:r>
              <a:rPr lang="en-US" sz="1400" i="1" dirty="0" smtClean="0"/>
              <a:t>Education </a:t>
            </a:r>
            <a:r>
              <a:rPr lang="en-US" sz="1400" i="1" dirty="0"/>
              <a:t>64</a:t>
            </a:r>
            <a:r>
              <a:rPr lang="en-US" sz="1400" dirty="0"/>
              <a:t>(3), 18-23.</a:t>
            </a:r>
          </a:p>
          <a:p>
            <a:r>
              <a:rPr lang="en-US" sz="1400" dirty="0" err="1"/>
              <a:t>Siegesmund</a:t>
            </a:r>
            <a:r>
              <a:rPr lang="en-US" sz="1400" dirty="0"/>
              <a:t>, R. (2002). Bringing accountability to elementary art. </a:t>
            </a:r>
            <a:r>
              <a:rPr lang="en-US" sz="1400" i="1" dirty="0"/>
              <a:t>Kappa Delta Pi, </a:t>
            </a:r>
            <a:r>
              <a:rPr lang="en-US" sz="1400" i="1" dirty="0" smtClean="0"/>
              <a:t>	39</a:t>
            </a:r>
            <a:r>
              <a:rPr lang="en-US" sz="1400" dirty="0"/>
              <a:t>(1), 24-28. </a:t>
            </a:r>
          </a:p>
          <a:p>
            <a:r>
              <a:rPr lang="en-US" sz="1400" dirty="0"/>
              <a:t>Taylor, M. (2005). Self-identity and the arts education of disabled young people. </a:t>
            </a:r>
            <a:r>
              <a:rPr lang="en-US" sz="1400" dirty="0" smtClean="0"/>
              <a:t>	</a:t>
            </a:r>
            <a:r>
              <a:rPr lang="en-US" sz="1400" i="1" dirty="0" smtClean="0"/>
              <a:t>Disability </a:t>
            </a:r>
            <a:r>
              <a:rPr lang="en-US" sz="1400" i="1" dirty="0"/>
              <a:t>&amp; </a:t>
            </a:r>
            <a:r>
              <a:rPr lang="en-US" sz="1400" i="1" dirty="0" smtClean="0"/>
              <a:t>Society</a:t>
            </a:r>
            <a:r>
              <a:rPr lang="en-US" sz="1400" i="1" dirty="0"/>
              <a:t>, 20</a:t>
            </a:r>
            <a:r>
              <a:rPr lang="en-US" sz="1400" dirty="0"/>
              <a:t>(7),</a:t>
            </a:r>
            <a:r>
              <a:rPr lang="en-US" sz="1400" i="1" dirty="0"/>
              <a:t> </a:t>
            </a:r>
            <a:r>
              <a:rPr lang="en-US" sz="1400" dirty="0"/>
              <a:t>763-778.</a:t>
            </a:r>
          </a:p>
          <a:p>
            <a:r>
              <a:rPr lang="en-US" sz="1400" dirty="0" err="1"/>
              <a:t>Ulman</a:t>
            </a:r>
            <a:r>
              <a:rPr lang="en-US" sz="1400" dirty="0"/>
              <a:t>, E. (1992). Art education for the emotionally disturbed. </a:t>
            </a:r>
            <a:r>
              <a:rPr lang="en-US" sz="1400" i="1" dirty="0"/>
              <a:t>American Journal of </a:t>
            </a:r>
            <a:r>
              <a:rPr lang="en-US" sz="1400" i="1" dirty="0" smtClean="0"/>
              <a:t>	Art </a:t>
            </a:r>
            <a:r>
              <a:rPr lang="en-US" sz="1400" i="1" dirty="0"/>
              <a:t>Therapy</a:t>
            </a:r>
            <a:r>
              <a:rPr lang="en-US" sz="1400" i="1" dirty="0" smtClean="0"/>
              <a:t>, 30</a:t>
            </a:r>
            <a:r>
              <a:rPr lang="en-US" sz="1400" dirty="0"/>
              <a:t>(3), 101.</a:t>
            </a:r>
          </a:p>
          <a:p>
            <a:r>
              <a:rPr lang="en-US" sz="1400" dirty="0" err="1"/>
              <a:t>Vize</a:t>
            </a:r>
            <a:r>
              <a:rPr lang="en-US" sz="1400" dirty="0"/>
              <a:t>, A. (2005). Making art activities work for students with special needs. </a:t>
            </a:r>
            <a:r>
              <a:rPr lang="en-US" sz="1400" i="1" dirty="0"/>
              <a:t>Arts &amp; </a:t>
            </a:r>
            <a:r>
              <a:rPr lang="en-US" sz="1400" i="1" dirty="0" smtClean="0"/>
              <a:t>	Activities</a:t>
            </a:r>
            <a:r>
              <a:rPr lang="en-US" sz="1400" i="1" dirty="0"/>
              <a:t>, </a:t>
            </a:r>
            <a:r>
              <a:rPr lang="en-US" sz="1400" i="1" dirty="0" smtClean="0"/>
              <a:t>138</a:t>
            </a:r>
            <a:r>
              <a:rPr lang="en-US" sz="1400" dirty="0"/>
              <a:t>(4), 17-41.</a:t>
            </a:r>
          </a:p>
          <a:p>
            <a:r>
              <a:rPr lang="en-US" sz="1400" dirty="0"/>
              <a:t>Waller, D. (2006). Art therapy for children: How it leads to change. </a:t>
            </a:r>
            <a:r>
              <a:rPr lang="en-US" sz="1400" i="1" dirty="0"/>
              <a:t>Clinical Child </a:t>
            </a:r>
            <a:r>
              <a:rPr lang="en-US" sz="1400" i="1" dirty="0" smtClean="0"/>
              <a:t>	Psychology Psychiatry</a:t>
            </a:r>
            <a:r>
              <a:rPr lang="en-US" sz="1400" i="1" dirty="0"/>
              <a:t>, 11</a:t>
            </a:r>
            <a:r>
              <a:rPr lang="en-US" sz="1400" dirty="0"/>
              <a:t>(2), 271-282. </a:t>
            </a:r>
            <a:r>
              <a:rPr lang="en-US" sz="1400" dirty="0" err="1"/>
              <a:t>doi</a:t>
            </a:r>
            <a:r>
              <a:rPr lang="en-US" sz="1400" dirty="0"/>
              <a:t>: 10.1177/</a:t>
            </a:r>
            <a:r>
              <a:rPr lang="en-US" sz="1400" dirty="0" smtClean="0"/>
              <a:t>1359104506061419</a:t>
            </a:r>
            <a:r>
              <a:rPr lang="en-US" sz="1400" dirty="0"/>
              <a:t> </a:t>
            </a:r>
          </a:p>
          <a:p>
            <a:endParaRPr lang="en-US" sz="1400" dirty="0"/>
          </a:p>
          <a:p>
            <a:endParaRPr lang="en-US" sz="1400"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95379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6679"/>
          </a:xfrm>
        </p:spPr>
        <p:txBody>
          <a:bodyPr>
            <a:normAutofit/>
          </a:bodyPr>
          <a:lstStyle/>
          <a:p>
            <a:pPr marL="45720" indent="0" algn="ctr">
              <a:buNone/>
            </a:pPr>
            <a:r>
              <a:rPr lang="en-US" dirty="0" smtClean="0"/>
              <a:t>	</a:t>
            </a:r>
          </a:p>
          <a:p>
            <a:pPr marL="45720" indent="0" algn="ctr">
              <a:buNone/>
            </a:pPr>
            <a:r>
              <a:rPr lang="en-US" sz="2800" dirty="0" smtClean="0"/>
              <a:t>Art therapy is </a:t>
            </a:r>
            <a:r>
              <a:rPr lang="en-US" sz="2800" dirty="0"/>
              <a:t>a growing field and has gained wide acceptance as a </a:t>
            </a:r>
            <a:r>
              <a:rPr lang="en-US" sz="2800" dirty="0" smtClean="0"/>
              <a:t>modality that uses the nonverbal language of art for </a:t>
            </a:r>
            <a:r>
              <a:rPr lang="en-US" sz="3200" dirty="0" smtClean="0">
                <a:solidFill>
                  <a:schemeClr val="accent1"/>
                </a:solidFill>
              </a:rPr>
              <a:t>personal growth</a:t>
            </a:r>
            <a:r>
              <a:rPr lang="en-US" sz="2800" dirty="0" smtClean="0"/>
              <a:t>, </a:t>
            </a:r>
            <a:r>
              <a:rPr lang="en-US" sz="3200" dirty="0" smtClean="0">
                <a:solidFill>
                  <a:srgbClr val="C66951"/>
                </a:solidFill>
              </a:rPr>
              <a:t>insight</a:t>
            </a:r>
            <a:r>
              <a:rPr lang="en-US" sz="2800" dirty="0" smtClean="0"/>
              <a:t> and </a:t>
            </a:r>
            <a:r>
              <a:rPr lang="en-US" sz="3200" dirty="0" smtClean="0">
                <a:solidFill>
                  <a:srgbClr val="C66951"/>
                </a:solidFill>
              </a:rPr>
              <a:t>transformation</a:t>
            </a:r>
            <a:r>
              <a:rPr lang="en-US" sz="2800" dirty="0" smtClean="0"/>
              <a:t>. </a:t>
            </a:r>
            <a:r>
              <a:rPr lang="en-US" dirty="0" smtClean="0"/>
              <a:t>(Malchiodi,2007) </a:t>
            </a:r>
            <a:r>
              <a:rPr lang="en-US" sz="2800" dirty="0" smtClean="0"/>
              <a:t>Art </a:t>
            </a:r>
            <a:r>
              <a:rPr lang="en-US" sz="2800" dirty="0"/>
              <a:t>therap</a:t>
            </a:r>
            <a:r>
              <a:rPr lang="en-US" sz="2800" dirty="0">
                <a:solidFill>
                  <a:srgbClr val="534949"/>
                </a:solidFill>
              </a:rPr>
              <a:t>y</a:t>
            </a:r>
            <a:r>
              <a:rPr lang="en-US" sz="2800" dirty="0">
                <a:solidFill>
                  <a:srgbClr val="C66951"/>
                </a:solidFill>
              </a:rPr>
              <a:t> </a:t>
            </a:r>
            <a:r>
              <a:rPr lang="en-US" sz="2800" dirty="0"/>
              <a:t>has been used as a medium to assist students with special </a:t>
            </a:r>
            <a:r>
              <a:rPr lang="en-US" sz="2800" dirty="0" smtClean="0"/>
              <a:t>needs, physical and mental disabilities and students with behavioral problems such as ADHD and ODD. </a:t>
            </a:r>
          </a:p>
          <a:p>
            <a:pPr marL="45720" indent="0" algn="ctr">
              <a:buNone/>
            </a:pPr>
            <a:endParaRPr lang="en-US" dirty="0" smtClean="0"/>
          </a:p>
        </p:txBody>
      </p:sp>
      <p:sp>
        <p:nvSpPr>
          <p:cNvPr id="3" name="Title 2"/>
          <p:cNvSpPr>
            <a:spLocks noGrp="1"/>
          </p:cNvSpPr>
          <p:nvPr>
            <p:ph type="title"/>
          </p:nvPr>
        </p:nvSpPr>
        <p:spPr/>
        <p:txBody>
          <a:bodyPr/>
          <a:lstStyle/>
          <a:p>
            <a:r>
              <a:rPr lang="en-US" sz="3600" dirty="0" smtClean="0"/>
              <a:t>introduction</a:t>
            </a:r>
            <a:endParaRPr lang="en-US" sz="3600" dirty="0"/>
          </a:p>
        </p:txBody>
      </p:sp>
    </p:spTree>
    <p:extLst>
      <p:ext uri="{BB962C8B-B14F-4D97-AF65-F5344CB8AC3E}">
        <p14:creationId xmlns:p14="http://schemas.microsoft.com/office/powerpoint/2010/main" val="1175646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a:t>A</a:t>
            </a:r>
            <a:r>
              <a:rPr lang="en-US" dirty="0" smtClean="0"/>
              <a:t>rt </a:t>
            </a:r>
            <a:r>
              <a:rPr lang="en-US" dirty="0"/>
              <a:t>therapy uses the creative process to help </a:t>
            </a:r>
            <a:r>
              <a:rPr lang="en-US" dirty="0" smtClean="0"/>
              <a:t>individuals:</a:t>
            </a:r>
          </a:p>
          <a:p>
            <a:pPr marL="45720" indent="0">
              <a:buNone/>
            </a:pPr>
            <a:endParaRPr lang="en-US" dirty="0" smtClean="0"/>
          </a:p>
          <a:p>
            <a:pPr>
              <a:buFont typeface="Wingdings" charset="2"/>
              <a:buChar char="u"/>
            </a:pPr>
            <a:r>
              <a:rPr lang="en-US" dirty="0" smtClean="0"/>
              <a:t> resolve </a:t>
            </a:r>
            <a:r>
              <a:rPr lang="en-US" dirty="0"/>
              <a:t>conflicts and </a:t>
            </a:r>
            <a:r>
              <a:rPr lang="en-US" dirty="0" smtClean="0"/>
              <a:t>problems</a:t>
            </a:r>
          </a:p>
          <a:p>
            <a:pPr>
              <a:buFont typeface="Wingdings" charset="2"/>
              <a:buChar char="u"/>
            </a:pPr>
            <a:endParaRPr lang="en-US" dirty="0" smtClean="0"/>
          </a:p>
          <a:p>
            <a:pPr>
              <a:buFont typeface="Wingdings" charset="2"/>
              <a:buChar char="u"/>
            </a:pPr>
            <a:r>
              <a:rPr lang="en-US" dirty="0" smtClean="0"/>
              <a:t> </a:t>
            </a:r>
            <a:r>
              <a:rPr lang="en-US" dirty="0"/>
              <a:t>develop </a:t>
            </a:r>
            <a:r>
              <a:rPr lang="en-US" dirty="0" smtClean="0"/>
              <a:t>sense of self (</a:t>
            </a:r>
            <a:r>
              <a:rPr lang="en-US" dirty="0" err="1" smtClean="0"/>
              <a:t>Nisenson</a:t>
            </a:r>
            <a:r>
              <a:rPr lang="en-US" dirty="0" smtClean="0"/>
              <a:t>, 2008)</a:t>
            </a:r>
          </a:p>
          <a:p>
            <a:pPr>
              <a:buFont typeface="Wingdings" charset="2"/>
              <a:buChar char="u"/>
            </a:pPr>
            <a:endParaRPr lang="en-US" dirty="0" smtClean="0"/>
          </a:p>
          <a:p>
            <a:pPr>
              <a:buFont typeface="Wingdings" charset="2"/>
              <a:buChar char="u"/>
            </a:pPr>
            <a:r>
              <a:rPr lang="en-US" dirty="0" smtClean="0"/>
              <a:t> </a:t>
            </a:r>
            <a:r>
              <a:rPr lang="en-US" dirty="0"/>
              <a:t>manage </a:t>
            </a:r>
            <a:r>
              <a:rPr lang="en-US" dirty="0" smtClean="0"/>
              <a:t>behavior</a:t>
            </a:r>
          </a:p>
          <a:p>
            <a:pPr>
              <a:buFont typeface="Wingdings" charset="2"/>
              <a:buChar char="u"/>
            </a:pPr>
            <a:endParaRPr lang="en-US" dirty="0" smtClean="0"/>
          </a:p>
          <a:p>
            <a:pPr>
              <a:buFont typeface="Wingdings" charset="2"/>
              <a:buChar char="u"/>
            </a:pPr>
            <a:r>
              <a:rPr lang="en-US" dirty="0" smtClean="0"/>
              <a:t> create </a:t>
            </a:r>
            <a:r>
              <a:rPr lang="en-US" smtClean="0"/>
              <a:t>new patterns </a:t>
            </a:r>
            <a:r>
              <a:rPr lang="en-US" dirty="0" smtClean="0"/>
              <a:t>of learning (</a:t>
            </a:r>
            <a:r>
              <a:rPr lang="en-US" dirty="0" err="1" smtClean="0"/>
              <a:t>Nisenson</a:t>
            </a:r>
            <a:r>
              <a:rPr lang="en-US" dirty="0" smtClean="0"/>
              <a:t>, 2008)</a:t>
            </a:r>
          </a:p>
          <a:p>
            <a:pPr>
              <a:buFont typeface="Wingdings" charset="2"/>
              <a:buChar char="u"/>
            </a:pPr>
            <a:endParaRPr lang="en-US" dirty="0" smtClean="0"/>
          </a:p>
          <a:p>
            <a:pPr>
              <a:buFont typeface="Wingdings" charset="2"/>
              <a:buChar char="u"/>
            </a:pPr>
            <a:r>
              <a:rPr lang="en-US" dirty="0" smtClean="0"/>
              <a:t> increase </a:t>
            </a:r>
            <a:r>
              <a:rPr lang="en-US" dirty="0"/>
              <a:t>self-esteem and awareness </a:t>
            </a:r>
            <a:endParaRPr lang="en-US" dirty="0" smtClean="0"/>
          </a:p>
          <a:p>
            <a:pPr marL="45720" indent="0">
              <a:buNone/>
            </a:pPr>
            <a:endParaRPr lang="en-US" dirty="0"/>
          </a:p>
          <a:p>
            <a:endParaRPr lang="en-US" dirty="0"/>
          </a:p>
        </p:txBody>
      </p:sp>
      <p:sp>
        <p:nvSpPr>
          <p:cNvPr id="3" name="Title 2"/>
          <p:cNvSpPr>
            <a:spLocks noGrp="1"/>
          </p:cNvSpPr>
          <p:nvPr>
            <p:ph type="title"/>
          </p:nvPr>
        </p:nvSpPr>
        <p:spPr/>
        <p:txBody>
          <a:bodyPr/>
          <a:lstStyle/>
          <a:p>
            <a:r>
              <a:rPr lang="en-US" dirty="0"/>
              <a:t>WHY ART THERAPY</a:t>
            </a:r>
            <a:r>
              <a:rPr lang="en-US" dirty="0" smtClean="0"/>
              <a:t>?</a:t>
            </a:r>
            <a:endParaRPr lang="en-US" dirty="0"/>
          </a:p>
        </p:txBody>
      </p:sp>
    </p:spTree>
    <p:extLst>
      <p:ext uri="{BB962C8B-B14F-4D97-AF65-F5344CB8AC3E}">
        <p14:creationId xmlns:p14="http://schemas.microsoft.com/office/powerpoint/2010/main" val="41559246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932554"/>
          </a:xfrm>
        </p:spPr>
        <p:txBody>
          <a:bodyPr>
            <a:normAutofit/>
          </a:bodyPr>
          <a:lstStyle/>
          <a:p>
            <a:pPr>
              <a:buFont typeface="Wingdings" charset="2"/>
              <a:buChar char="u"/>
            </a:pPr>
            <a:r>
              <a:rPr lang="en-US" dirty="0" smtClean="0"/>
              <a:t>Special education students with behavioral problems have trouble staying focused and on track.</a:t>
            </a:r>
          </a:p>
          <a:p>
            <a:pPr>
              <a:buFont typeface="Wingdings" charset="2"/>
              <a:buChar char="u"/>
            </a:pPr>
            <a:r>
              <a:rPr lang="en-US" dirty="0" smtClean="0"/>
              <a:t>Behavioral management distracts from valuable instruction time.</a:t>
            </a:r>
          </a:p>
          <a:p>
            <a:pPr>
              <a:buFont typeface="Wingdings" charset="2"/>
              <a:buChar char="u"/>
            </a:pPr>
            <a:r>
              <a:rPr lang="en-US" dirty="0" smtClean="0"/>
              <a:t>Some classroom environments do not nurture special education students needs.</a:t>
            </a:r>
          </a:p>
          <a:p>
            <a:pPr>
              <a:buFont typeface="Wingdings" charset="2"/>
              <a:buChar char="u"/>
            </a:pPr>
            <a:r>
              <a:rPr lang="en-US" dirty="0" smtClean="0"/>
              <a:t>Majority of the subjects taught throughout the day tap into logical thinking skills and not enough time is spent on their senses and imagination.</a:t>
            </a:r>
          </a:p>
          <a:p>
            <a:pPr>
              <a:buFont typeface="Wingdings" charset="2"/>
              <a:buChar char="u"/>
            </a:pPr>
            <a:r>
              <a:rPr lang="en-US" dirty="0" smtClean="0"/>
              <a:t>Art serves as a vehicle for developmental learning and can impacts the spirit and emotional response of a child.</a:t>
            </a:r>
          </a:p>
          <a:p>
            <a:pPr>
              <a:buFont typeface="Wingdings" charset="2"/>
              <a:buChar char="u"/>
            </a:pPr>
            <a:r>
              <a:rPr lang="en-US" dirty="0" smtClean="0"/>
              <a:t>Arts instruction is a catalyst for creative expression, social development and can aid in problem solving. </a:t>
            </a:r>
          </a:p>
          <a:p>
            <a:pPr>
              <a:buFont typeface="Wingdings" charset="2"/>
              <a:buChar char="u"/>
            </a:pPr>
            <a:r>
              <a:rPr lang="en-US" dirty="0" smtClean="0"/>
              <a:t>Budget cuts have caused very little to no arts instruction.</a:t>
            </a:r>
          </a:p>
        </p:txBody>
      </p:sp>
      <p:sp>
        <p:nvSpPr>
          <p:cNvPr id="3" name="Title 2"/>
          <p:cNvSpPr>
            <a:spLocks noGrp="1"/>
          </p:cNvSpPr>
          <p:nvPr>
            <p:ph type="title"/>
          </p:nvPr>
        </p:nvSpPr>
        <p:spPr/>
        <p:txBody>
          <a:bodyPr/>
          <a:lstStyle/>
          <a:p>
            <a:r>
              <a:rPr lang="en-US" sz="3600" dirty="0" smtClean="0"/>
              <a:t>Statement of the problem </a:t>
            </a:r>
            <a:endParaRPr lang="en-US" sz="3600" dirty="0"/>
          </a:p>
        </p:txBody>
      </p:sp>
    </p:spTree>
    <p:extLst>
      <p:ext uri="{BB962C8B-B14F-4D97-AF65-F5344CB8AC3E}">
        <p14:creationId xmlns:p14="http://schemas.microsoft.com/office/powerpoint/2010/main" val="29949161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91931"/>
          </a:xfrm>
        </p:spPr>
        <p:txBody>
          <a:bodyPr>
            <a:noAutofit/>
          </a:bodyPr>
          <a:lstStyle/>
          <a:p>
            <a:pPr>
              <a:buFont typeface="Wingdings" charset="2"/>
              <a:buChar char="u"/>
            </a:pPr>
            <a:r>
              <a:rPr lang="en-US" sz="2300" dirty="0" smtClean="0"/>
              <a:t>Research </a:t>
            </a:r>
            <a:r>
              <a:rPr lang="en-US" sz="2300" dirty="0"/>
              <a:t>indicates that the majority of children with emotional difficulties also have learning disabilities (</a:t>
            </a:r>
            <a:r>
              <a:rPr lang="en-US" sz="2300" dirty="0" err="1"/>
              <a:t>Freilich</a:t>
            </a:r>
            <a:r>
              <a:rPr lang="en-US" sz="2300" dirty="0"/>
              <a:t> &amp; </a:t>
            </a:r>
            <a:r>
              <a:rPr lang="en-US" sz="2300" dirty="0" err="1"/>
              <a:t>Shectman</a:t>
            </a:r>
            <a:r>
              <a:rPr lang="en-US" sz="2300" dirty="0"/>
              <a:t>, 2010). </a:t>
            </a:r>
          </a:p>
          <a:p>
            <a:pPr>
              <a:buFont typeface="Wingdings" charset="2"/>
              <a:buChar char="u"/>
            </a:pPr>
            <a:endParaRPr lang="en-US" sz="2300" dirty="0" smtClean="0"/>
          </a:p>
          <a:p>
            <a:pPr>
              <a:buFont typeface="Wingdings" charset="2"/>
              <a:buChar char="u"/>
            </a:pPr>
            <a:r>
              <a:rPr lang="en-US" sz="2300" dirty="0"/>
              <a:t>Play and artistic expression are commonly used in therapeutic and educational settings (</a:t>
            </a:r>
            <a:r>
              <a:rPr lang="en-US" sz="2300" dirty="0" err="1"/>
              <a:t>Bagilishya</a:t>
            </a:r>
            <a:r>
              <a:rPr lang="en-US" sz="2300" dirty="0"/>
              <a:t>, </a:t>
            </a:r>
            <a:r>
              <a:rPr lang="en-US" sz="2300" dirty="0" err="1"/>
              <a:t>Drapeau</a:t>
            </a:r>
            <a:r>
              <a:rPr lang="en-US" sz="2300" dirty="0"/>
              <a:t>, </a:t>
            </a:r>
            <a:r>
              <a:rPr lang="en-US" sz="2300" dirty="0" err="1"/>
              <a:t>Heusch</a:t>
            </a:r>
            <a:r>
              <a:rPr lang="en-US" sz="2300" dirty="0"/>
              <a:t>, </a:t>
            </a:r>
            <a:r>
              <a:rPr lang="en-US" sz="2300" dirty="0" err="1"/>
              <a:t>Lacroix</a:t>
            </a:r>
            <a:r>
              <a:rPr lang="en-US" sz="2300" dirty="0"/>
              <a:t>, &amp; Rousseau, 2005). </a:t>
            </a:r>
          </a:p>
          <a:p>
            <a:pPr marL="45720" indent="0">
              <a:buNone/>
            </a:pPr>
            <a:endParaRPr lang="en-US" sz="2300" dirty="0" smtClean="0"/>
          </a:p>
          <a:p>
            <a:pPr>
              <a:buFont typeface="Wingdings" charset="2"/>
              <a:buChar char="u"/>
            </a:pPr>
            <a:r>
              <a:rPr lang="en-US" sz="2300" dirty="0"/>
              <a:t> Many studies (</a:t>
            </a:r>
            <a:r>
              <a:rPr lang="en-US" sz="2300" dirty="0" err="1"/>
              <a:t>Adu-Agyem</a:t>
            </a:r>
            <a:r>
              <a:rPr lang="en-US" sz="2300" dirty="0"/>
              <a:t>, 2009; </a:t>
            </a:r>
            <a:r>
              <a:rPr lang="en-US" sz="2300" dirty="0" err="1"/>
              <a:t>Bagilishya</a:t>
            </a:r>
            <a:r>
              <a:rPr lang="en-US" sz="2300" dirty="0"/>
              <a:t> et al., 2005; </a:t>
            </a:r>
            <a:r>
              <a:rPr lang="en-US" sz="2300" dirty="0" err="1"/>
              <a:t>Dorff</a:t>
            </a:r>
            <a:r>
              <a:rPr lang="en-US" sz="2300" dirty="0"/>
              <a:t> &amp; </a:t>
            </a:r>
            <a:r>
              <a:rPr lang="en-US" sz="2300" dirty="0" err="1"/>
              <a:t>Pochedley</a:t>
            </a:r>
            <a:r>
              <a:rPr lang="en-US" sz="2300" dirty="0"/>
              <a:t>, 2008; Dunn-Snow, 1999; </a:t>
            </a:r>
            <a:r>
              <a:rPr lang="en-US" sz="2300" dirty="0" err="1"/>
              <a:t>Naumburg</a:t>
            </a:r>
            <a:r>
              <a:rPr lang="en-US" sz="2300" dirty="0"/>
              <a:t>, 2001) have investigated the link between art making in the classroom setting and increased self-esteem. </a:t>
            </a:r>
          </a:p>
        </p:txBody>
      </p:sp>
      <p:sp>
        <p:nvSpPr>
          <p:cNvPr id="3" name="Title 2"/>
          <p:cNvSpPr>
            <a:spLocks noGrp="1"/>
          </p:cNvSpPr>
          <p:nvPr>
            <p:ph type="title"/>
          </p:nvPr>
        </p:nvSpPr>
        <p:spPr/>
        <p:txBody>
          <a:bodyPr/>
          <a:lstStyle/>
          <a:p>
            <a:r>
              <a:rPr lang="en-US" sz="3600" dirty="0"/>
              <a:t>Review of related literature</a:t>
            </a:r>
          </a:p>
        </p:txBody>
      </p:sp>
    </p:spTree>
    <p:extLst>
      <p:ext uri="{BB962C8B-B14F-4D97-AF65-F5344CB8AC3E}">
        <p14:creationId xmlns:p14="http://schemas.microsoft.com/office/powerpoint/2010/main" val="3552166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825164"/>
          </a:xfrm>
        </p:spPr>
        <p:txBody>
          <a:bodyPr>
            <a:normAutofit lnSpcReduction="10000"/>
          </a:bodyPr>
          <a:lstStyle/>
          <a:p>
            <a:pPr>
              <a:buFont typeface="Wingdings" charset="2"/>
              <a:buChar char="u"/>
            </a:pPr>
            <a:r>
              <a:rPr lang="en-US" sz="2600" dirty="0"/>
              <a:t>Art therapy practices facilitate in connecting children’s expression of emotion </a:t>
            </a:r>
            <a:r>
              <a:rPr lang="en-US" sz="2600" dirty="0" smtClean="0"/>
              <a:t>and serve </a:t>
            </a:r>
            <a:r>
              <a:rPr lang="en-US" sz="2600" dirty="0"/>
              <a:t>as a vehicle for non-verbal </a:t>
            </a:r>
            <a:r>
              <a:rPr lang="en-US" sz="2600" dirty="0" smtClean="0"/>
              <a:t>communication (</a:t>
            </a:r>
            <a:r>
              <a:rPr lang="en-US" sz="2600" dirty="0" err="1" smtClean="0"/>
              <a:t>Adu</a:t>
            </a:r>
            <a:r>
              <a:rPr lang="en-US" sz="2600" dirty="0" err="1"/>
              <a:t>-Agyem</a:t>
            </a:r>
            <a:r>
              <a:rPr lang="en-US" sz="2600" dirty="0"/>
              <a:t>, </a:t>
            </a:r>
            <a:r>
              <a:rPr lang="en-US" sz="2600" dirty="0" smtClean="0"/>
              <a:t>2009; Mason, </a:t>
            </a:r>
            <a:r>
              <a:rPr lang="en-US" sz="2600" dirty="0" err="1" smtClean="0"/>
              <a:t>Steedy</a:t>
            </a:r>
            <a:r>
              <a:rPr lang="en-US" sz="2600" dirty="0"/>
              <a:t>, &amp; </a:t>
            </a:r>
            <a:r>
              <a:rPr lang="en-US" sz="2600" dirty="0" err="1"/>
              <a:t>Thorman</a:t>
            </a:r>
            <a:r>
              <a:rPr lang="en-US" sz="2600" dirty="0"/>
              <a:t>, </a:t>
            </a:r>
            <a:r>
              <a:rPr lang="en-US" sz="2600" dirty="0" smtClean="0"/>
              <a:t>2008) </a:t>
            </a:r>
          </a:p>
          <a:p>
            <a:pPr>
              <a:buFont typeface="Wingdings" charset="2"/>
              <a:buChar char="u"/>
            </a:pPr>
            <a:endParaRPr lang="en-US" dirty="0"/>
          </a:p>
          <a:p>
            <a:pPr>
              <a:buFont typeface="Wingdings" charset="2"/>
              <a:buChar char="u"/>
            </a:pPr>
            <a:r>
              <a:rPr lang="en-US" sz="2600" dirty="0"/>
              <a:t>A</a:t>
            </a:r>
            <a:r>
              <a:rPr lang="en-US" sz="2600" dirty="0" smtClean="0"/>
              <a:t>rt </a:t>
            </a:r>
            <a:r>
              <a:rPr lang="en-US" sz="2600" dirty="0"/>
              <a:t>and </a:t>
            </a:r>
            <a:r>
              <a:rPr lang="en-US" sz="2600" dirty="0" smtClean="0"/>
              <a:t>music therapy </a:t>
            </a:r>
            <a:r>
              <a:rPr lang="en-US" sz="2600" dirty="0"/>
              <a:t>are a mirror into the </a:t>
            </a:r>
            <a:r>
              <a:rPr lang="en-US" sz="2600" dirty="0" smtClean="0"/>
              <a:t>personality. (</a:t>
            </a:r>
            <a:r>
              <a:rPr lang="en-US" sz="2600" dirty="0" err="1"/>
              <a:t>Nisenson</a:t>
            </a:r>
            <a:r>
              <a:rPr lang="en-US" sz="2600" dirty="0"/>
              <a:t>, 2008</a:t>
            </a:r>
            <a:r>
              <a:rPr lang="en-US" sz="2600" dirty="0" smtClean="0"/>
              <a:t>)</a:t>
            </a:r>
          </a:p>
          <a:p>
            <a:pPr>
              <a:buFont typeface="Wingdings" charset="2"/>
              <a:buChar char="u"/>
            </a:pPr>
            <a:endParaRPr lang="en-US" sz="1600" dirty="0" smtClean="0"/>
          </a:p>
          <a:p>
            <a:pPr>
              <a:buFont typeface="Wingdings" charset="2"/>
              <a:buChar char="u"/>
            </a:pPr>
            <a:r>
              <a:rPr lang="en-US" sz="2600" dirty="0"/>
              <a:t>Children whose </a:t>
            </a:r>
            <a:r>
              <a:rPr lang="en-US" sz="2600" dirty="0" smtClean="0"/>
              <a:t>emotional </a:t>
            </a:r>
            <a:r>
              <a:rPr lang="en-US" sz="2600" dirty="0"/>
              <a:t>health is strained can benefit from art therapy through the intervention of play work and creative </a:t>
            </a:r>
            <a:r>
              <a:rPr lang="en-US" sz="2600" dirty="0" smtClean="0"/>
              <a:t>arts</a:t>
            </a:r>
            <a:r>
              <a:rPr lang="en-US" sz="2600" dirty="0"/>
              <a:t>. (Dunn-Snow, </a:t>
            </a:r>
            <a:r>
              <a:rPr lang="en-US" sz="2600" dirty="0" smtClean="0"/>
              <a:t>1999; </a:t>
            </a:r>
            <a:r>
              <a:rPr lang="en-US" sz="2600" dirty="0"/>
              <a:t>(Frost, 2005)</a:t>
            </a:r>
          </a:p>
          <a:p>
            <a:pPr>
              <a:buFont typeface="Wingdings" charset="2"/>
              <a:buChar char="u"/>
            </a:pPr>
            <a:endParaRPr lang="en-US" sz="1600" dirty="0" smtClean="0"/>
          </a:p>
          <a:p>
            <a:pPr>
              <a:buFont typeface="Wingdings" charset="2"/>
              <a:buChar char="u"/>
            </a:pPr>
            <a:endParaRPr lang="en-US" sz="1600" dirty="0"/>
          </a:p>
          <a:p>
            <a:pPr>
              <a:buFont typeface="Wingdings" charset="2"/>
              <a:buChar char="u"/>
            </a:pPr>
            <a:endParaRPr lang="en-US" sz="1600" dirty="0"/>
          </a:p>
          <a:p>
            <a:pPr>
              <a:buFont typeface="Wingdings" charset="2"/>
              <a:buChar char="u"/>
            </a:pPr>
            <a:endParaRPr lang="en-US" sz="1600" dirty="0" smtClean="0"/>
          </a:p>
          <a:p>
            <a:pPr marL="45720" indent="0">
              <a:buNone/>
            </a:pPr>
            <a:endParaRPr lang="en-US" sz="1600" dirty="0" smtClean="0"/>
          </a:p>
          <a:p>
            <a:endParaRPr lang="en-US" sz="1600" dirty="0" smtClean="0"/>
          </a:p>
          <a:p>
            <a:endParaRPr lang="en-US" sz="1600" dirty="0"/>
          </a:p>
          <a:p>
            <a:endParaRPr lang="en-US" dirty="0"/>
          </a:p>
        </p:txBody>
      </p:sp>
      <p:sp>
        <p:nvSpPr>
          <p:cNvPr id="3" name="Title 2"/>
          <p:cNvSpPr>
            <a:spLocks noGrp="1"/>
          </p:cNvSpPr>
          <p:nvPr>
            <p:ph type="title"/>
          </p:nvPr>
        </p:nvSpPr>
        <p:spPr/>
        <p:txBody>
          <a:bodyPr/>
          <a:lstStyle/>
          <a:p>
            <a:r>
              <a:rPr lang="en-US" sz="3600" dirty="0" smtClean="0"/>
              <a:t>Review of related literature</a:t>
            </a:r>
            <a:endParaRPr lang="en-US" sz="3600" dirty="0"/>
          </a:p>
        </p:txBody>
      </p:sp>
    </p:spTree>
    <p:extLst>
      <p:ext uri="{BB962C8B-B14F-4D97-AF65-F5344CB8AC3E}">
        <p14:creationId xmlns:p14="http://schemas.microsoft.com/office/powerpoint/2010/main" val="24563939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756731"/>
          </a:xfrm>
        </p:spPr>
        <p:txBody>
          <a:bodyPr>
            <a:noAutofit/>
          </a:bodyPr>
          <a:lstStyle/>
          <a:p>
            <a:pPr>
              <a:buFont typeface="Wingdings" charset="2"/>
              <a:buChar char="u"/>
            </a:pPr>
            <a:r>
              <a:rPr lang="en-US" sz="2400" dirty="0"/>
              <a:t> </a:t>
            </a:r>
            <a:r>
              <a:rPr lang="en-US" sz="2200" dirty="0" smtClean="0"/>
              <a:t>It </a:t>
            </a:r>
            <a:r>
              <a:rPr lang="en-US" sz="2200" dirty="0"/>
              <a:t>is critical for all students, including those who are atypically developing such as those with autism, to have access to an art experience at </a:t>
            </a:r>
            <a:r>
              <a:rPr lang="en-US" sz="2200" dirty="0" smtClean="0"/>
              <a:t>school.( </a:t>
            </a:r>
            <a:r>
              <a:rPr lang="en-US" sz="2200" dirty="0" err="1" smtClean="0"/>
              <a:t>Furniss</a:t>
            </a:r>
            <a:r>
              <a:rPr lang="en-US" sz="2200" dirty="0" smtClean="0"/>
              <a:t>, 2009; </a:t>
            </a:r>
            <a:r>
              <a:rPr lang="en-US" sz="2200" dirty="0" err="1" smtClean="0"/>
              <a:t>Buenaflor</a:t>
            </a:r>
            <a:r>
              <a:rPr lang="en-US" sz="2200" dirty="0" smtClean="0"/>
              <a:t>, 2008)</a:t>
            </a:r>
          </a:p>
          <a:p>
            <a:pPr marL="45720" indent="0">
              <a:buNone/>
            </a:pPr>
            <a:endParaRPr lang="en-US" sz="2200" dirty="0"/>
          </a:p>
          <a:p>
            <a:pPr>
              <a:buFont typeface="Wingdings" charset="2"/>
              <a:buChar char="u"/>
            </a:pPr>
            <a:r>
              <a:rPr lang="en-US" sz="2200" dirty="0" smtClean="0"/>
              <a:t> Art therapy as a component to social skills training may increase the willingness of children to participate because art is an activity that they find acceptable. (</a:t>
            </a:r>
            <a:r>
              <a:rPr lang="en-US" sz="2200" dirty="0" err="1" smtClean="0"/>
              <a:t>Epp</a:t>
            </a:r>
            <a:r>
              <a:rPr lang="en-US" sz="2200" dirty="0" smtClean="0"/>
              <a:t>, 2008; </a:t>
            </a:r>
            <a:r>
              <a:rPr lang="en-US" sz="2200" dirty="0" err="1" smtClean="0"/>
              <a:t>Naumburg</a:t>
            </a:r>
            <a:r>
              <a:rPr lang="en-US" sz="2200" dirty="0" smtClean="0"/>
              <a:t>, 2001)</a:t>
            </a:r>
          </a:p>
          <a:p>
            <a:pPr>
              <a:buFont typeface="Wingdings" charset="2"/>
              <a:buChar char="u"/>
            </a:pPr>
            <a:endParaRPr lang="en-US" sz="2200" dirty="0" smtClean="0"/>
          </a:p>
          <a:p>
            <a:pPr>
              <a:buFont typeface="Wingdings" charset="2"/>
              <a:buChar char="u"/>
            </a:pPr>
            <a:r>
              <a:rPr lang="en-US" sz="2200" dirty="0" smtClean="0"/>
              <a:t> Art therapy allows children to solve problems visually and offers a non-threatening way to deal with rejection</a:t>
            </a:r>
            <a:r>
              <a:rPr lang="en-US" sz="2200" dirty="0"/>
              <a:t>. (</a:t>
            </a:r>
            <a:r>
              <a:rPr lang="en-US" sz="2200" dirty="0" err="1"/>
              <a:t>Freilich</a:t>
            </a:r>
            <a:r>
              <a:rPr lang="en-US" sz="2200" dirty="0"/>
              <a:t>, R., &amp; </a:t>
            </a:r>
            <a:r>
              <a:rPr lang="en-US" sz="2200" dirty="0" err="1"/>
              <a:t>Shectman</a:t>
            </a:r>
            <a:r>
              <a:rPr lang="en-US" sz="2200" dirty="0"/>
              <a:t>, Z</a:t>
            </a:r>
            <a:r>
              <a:rPr lang="en-US" sz="2200" dirty="0" smtClean="0"/>
              <a:t>., 2010)</a:t>
            </a:r>
            <a:endParaRPr lang="en-US" sz="2200" dirty="0"/>
          </a:p>
        </p:txBody>
      </p:sp>
      <p:sp>
        <p:nvSpPr>
          <p:cNvPr id="3" name="Title 2"/>
          <p:cNvSpPr>
            <a:spLocks noGrp="1"/>
          </p:cNvSpPr>
          <p:nvPr>
            <p:ph type="title"/>
          </p:nvPr>
        </p:nvSpPr>
        <p:spPr/>
        <p:txBody>
          <a:bodyPr/>
          <a:lstStyle/>
          <a:p>
            <a:r>
              <a:rPr lang="en-US" dirty="0" smtClean="0">
                <a:solidFill>
                  <a:srgbClr val="FFFFFF"/>
                </a:solidFill>
              </a:rPr>
              <a:t>Review of related literature (cont’d)</a:t>
            </a:r>
            <a:endParaRPr lang="en-US" dirty="0">
              <a:solidFill>
                <a:srgbClr val="FFFFFF"/>
              </a:solidFill>
            </a:endParaRPr>
          </a:p>
        </p:txBody>
      </p:sp>
    </p:spTree>
    <p:extLst>
      <p:ext uri="{BB962C8B-B14F-4D97-AF65-F5344CB8AC3E}">
        <p14:creationId xmlns:p14="http://schemas.microsoft.com/office/powerpoint/2010/main" val="29626935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Font typeface="Wingdings" charset="2"/>
              <a:buChar char="u"/>
            </a:pPr>
            <a:r>
              <a:rPr lang="en-US" sz="2400" dirty="0" smtClean="0"/>
              <a:t>Art has </a:t>
            </a:r>
            <a:r>
              <a:rPr lang="en-US" sz="2400" dirty="0"/>
              <a:t>the potential to assist special needs children in communicating with others and to obtain confidence in their own ideas</a:t>
            </a:r>
            <a:r>
              <a:rPr lang="en-US" sz="2400" dirty="0" smtClean="0"/>
              <a:t>. </a:t>
            </a:r>
            <a:r>
              <a:rPr lang="en-US" sz="2400" dirty="0"/>
              <a:t>(</a:t>
            </a:r>
            <a:r>
              <a:rPr lang="en-US" sz="2400" dirty="0" err="1"/>
              <a:t>Balke</a:t>
            </a:r>
            <a:r>
              <a:rPr lang="en-US" sz="2400" dirty="0"/>
              <a:t>, 1997; </a:t>
            </a:r>
            <a:r>
              <a:rPr lang="en-US" sz="2400" dirty="0" err="1"/>
              <a:t>Germain</a:t>
            </a:r>
            <a:r>
              <a:rPr lang="en-US" sz="2400" dirty="0"/>
              <a:t>, 2008) </a:t>
            </a:r>
            <a:endParaRPr lang="en-US" sz="2400" dirty="0" smtClean="0"/>
          </a:p>
          <a:p>
            <a:pPr>
              <a:buFont typeface="Wingdings" charset="2"/>
              <a:buChar char="u"/>
            </a:pPr>
            <a:endParaRPr lang="en-US" sz="2400" dirty="0" smtClean="0"/>
          </a:p>
          <a:p>
            <a:pPr>
              <a:buFont typeface="Wingdings" charset="2"/>
              <a:buChar char="u"/>
            </a:pPr>
            <a:r>
              <a:rPr lang="en-US" sz="2400" dirty="0"/>
              <a:t> By allowing students more freedom and accountability when making art in the classroom, teachers can promote self-worth as an artist and foster self-esteem at the same time</a:t>
            </a:r>
            <a:r>
              <a:rPr lang="en-US" sz="2400" dirty="0" smtClean="0"/>
              <a:t>. (</a:t>
            </a:r>
            <a:r>
              <a:rPr lang="en-US" sz="2400" dirty="0" err="1" smtClean="0"/>
              <a:t>Rufo</a:t>
            </a:r>
            <a:r>
              <a:rPr lang="en-US" sz="2400" dirty="0" smtClean="0"/>
              <a:t>, 2011; </a:t>
            </a:r>
            <a:r>
              <a:rPr lang="en-US" sz="2400" dirty="0" err="1" smtClean="0"/>
              <a:t>Viza</a:t>
            </a:r>
            <a:r>
              <a:rPr lang="en-US" sz="2400" dirty="0" smtClean="0"/>
              <a:t>, 2005; Taylor, 2005 )</a:t>
            </a:r>
          </a:p>
          <a:p>
            <a:pPr>
              <a:buFont typeface="Wingdings" charset="2"/>
              <a:buChar char="u"/>
            </a:pPr>
            <a:endParaRPr lang="en-US" sz="2200" dirty="0"/>
          </a:p>
          <a:p>
            <a:pPr>
              <a:buFont typeface="Wingdings" charset="2"/>
              <a:buChar char="u"/>
            </a:pPr>
            <a:r>
              <a:rPr lang="en-US" sz="2400" dirty="0"/>
              <a:t>Some of the most commonly mentioned benefits of art therapy are self-esteem, self-expression, problem solving, and conflict resolution (</a:t>
            </a:r>
            <a:r>
              <a:rPr lang="en-US" sz="2400" dirty="0" err="1"/>
              <a:t>Bagilishya</a:t>
            </a:r>
            <a:r>
              <a:rPr lang="en-US" sz="2400" dirty="0"/>
              <a:t> et al., 2005). </a:t>
            </a:r>
            <a:endParaRPr lang="en-US" sz="2200" dirty="0" smtClean="0"/>
          </a:p>
          <a:p>
            <a:pPr>
              <a:buFont typeface="Wingdings" charset="2"/>
              <a:buChar char="u"/>
            </a:pPr>
            <a:endParaRPr lang="en-US" sz="2200" dirty="0"/>
          </a:p>
          <a:p>
            <a:pPr marL="45720" indent="0">
              <a:buNone/>
            </a:pPr>
            <a:endParaRPr lang="en-US" sz="2200" dirty="0"/>
          </a:p>
        </p:txBody>
      </p:sp>
      <p:sp>
        <p:nvSpPr>
          <p:cNvPr id="3" name="Title 2"/>
          <p:cNvSpPr>
            <a:spLocks noGrp="1"/>
          </p:cNvSpPr>
          <p:nvPr>
            <p:ph type="title"/>
          </p:nvPr>
        </p:nvSpPr>
        <p:spPr/>
        <p:txBody>
          <a:bodyPr/>
          <a:lstStyle/>
          <a:p>
            <a:r>
              <a:rPr lang="en-US" dirty="0"/>
              <a:t>Review of related literature (cont’d)</a:t>
            </a:r>
          </a:p>
        </p:txBody>
      </p:sp>
    </p:spTree>
    <p:extLst>
      <p:ext uri="{BB962C8B-B14F-4D97-AF65-F5344CB8AC3E}">
        <p14:creationId xmlns:p14="http://schemas.microsoft.com/office/powerpoint/2010/main" val="181537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14065</TotalTime>
  <Words>686</Words>
  <Application>Microsoft Macintosh PowerPoint</Application>
  <PresentationFormat>On-screen Show (4:3)</PresentationFormat>
  <Paragraphs>167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Grid</vt:lpstr>
      <vt:lpstr>An art therapy approach to behavior modification</vt:lpstr>
      <vt:lpstr>TABLE OF CONTENTS</vt:lpstr>
      <vt:lpstr>introduction</vt:lpstr>
      <vt:lpstr>WHY ART THERAPY?</vt:lpstr>
      <vt:lpstr>Statement of the problem </vt:lpstr>
      <vt:lpstr>Review of related literature</vt:lpstr>
      <vt:lpstr>Review of related literature</vt:lpstr>
      <vt:lpstr>Review of related literature (cont’d)</vt:lpstr>
      <vt:lpstr>Review of related literature (cont’d)</vt:lpstr>
      <vt:lpstr>Sample art integrated math activities</vt:lpstr>
      <vt:lpstr>Sample art integrated math activities</vt:lpstr>
      <vt:lpstr>Sample art integrated math activities</vt:lpstr>
      <vt:lpstr>participants</vt:lpstr>
      <vt:lpstr>INSTRUMENTS: appendix d</vt:lpstr>
      <vt:lpstr>Instruments: appendix d</vt:lpstr>
      <vt:lpstr>Instruments: appendix b</vt:lpstr>
      <vt:lpstr>Instruments: appendix c</vt:lpstr>
      <vt:lpstr>hypothesis</vt:lpstr>
      <vt:lpstr>references</vt:lpstr>
      <vt:lpstr>References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ARTISTIC APPROACH TO BEHAVIOR MANAGEMENT</dc:title>
  <dc:creator>Ashley Morissette</dc:creator>
  <cp:lastModifiedBy>Ashley Morissette</cp:lastModifiedBy>
  <cp:revision>50</cp:revision>
  <cp:lastPrinted>2011-10-17T21:08:59Z</cp:lastPrinted>
  <dcterms:created xsi:type="dcterms:W3CDTF">2011-09-26T19:14:20Z</dcterms:created>
  <dcterms:modified xsi:type="dcterms:W3CDTF">2011-12-07T17:58:52Z</dcterms:modified>
</cp:coreProperties>
</file>